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6" r:id="rId6"/>
    <p:sldId id="267" r:id="rId7"/>
    <p:sldId id="273" r:id="rId8"/>
    <p:sldId id="260" r:id="rId9"/>
    <p:sldId id="261" r:id="rId10"/>
    <p:sldId id="262" r:id="rId11"/>
    <p:sldId id="268" r:id="rId12"/>
    <p:sldId id="269" r:id="rId13"/>
    <p:sldId id="263" r:id="rId14"/>
    <p:sldId id="270" r:id="rId15"/>
    <p:sldId id="271" r:id="rId16"/>
    <p:sldId id="272" r:id="rId17"/>
    <p:sldId id="264"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890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47425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38759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965982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720536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223341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887381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93583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74319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jpg"/><Relationship Id="rId4" Type="http://schemas.openxmlformats.org/officeDocument/2006/relationships/image" Target="../media/image23.png"/><Relationship Id="rId9" Type="http://schemas.openxmlformats.org/officeDocument/2006/relationships/image" Target="../media/image28.jpg"/></Relationships>
</file>

<file path=ppt/slides/_rels/slide17.xml.rels><?xml version="1.0" encoding="UTF-8" standalone="yes"?>
<Relationships xmlns="http://schemas.openxmlformats.org/package/2006/relationships"><Relationship Id="rId8" Type="http://schemas.openxmlformats.org/officeDocument/2006/relationships/hyperlink" Target="https://pyimagesearch.com/2019/12/02/opencv-vehicle-detection-tracking-and-speed-estimation/" TargetMode="External"/><Relationship Id="rId3" Type="http://schemas.openxmlformats.org/officeDocument/2006/relationships/image" Target="../media/image30.png"/><Relationship Id="rId7" Type="http://schemas.openxmlformats.org/officeDocument/2006/relationships/hyperlink" Target="https://ieeexplore.ieee.org/document/597516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mdpi.com/1424-8220/24/10/3088" TargetMode="External"/><Relationship Id="rId5" Type="http://schemas.openxmlformats.org/officeDocument/2006/relationships/hyperlink" Target="https://www.nature.com/articles/s41598-024-65272-1" TargetMode="External"/><Relationship Id="rId4" Type="http://schemas.openxmlformats.org/officeDocument/2006/relationships/hyperlink" Target="https://ieeexplore.ieee.org/abstract/document/931520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58535" y="1478161"/>
            <a:ext cx="7826931" cy="3246120"/>
          </a:xfrm>
          <a:prstGeom prst="rect">
            <a:avLst/>
          </a:prstGeom>
          <a:noFill/>
          <a:ln/>
        </p:spPr>
        <p:txBody>
          <a:bodyPr wrap="square" rtlCol="0" anchor="t"/>
          <a:lstStyle/>
          <a:p>
            <a:pPr marL="0" indent="0">
              <a:lnSpc>
                <a:spcPts val="6390"/>
              </a:lnSpc>
              <a:buNone/>
            </a:pPr>
            <a:r>
              <a:rPr lang="en-US" sz="5112" dirty="0">
                <a:solidFill>
                  <a:srgbClr val="476FD6"/>
                </a:solidFill>
                <a:latin typeface="Roboto Slab" pitchFamily="34" charset="0"/>
                <a:ea typeface="Roboto Slab" pitchFamily="34" charset="-122"/>
                <a:cs typeface="Roboto Slab" pitchFamily="34" charset="-120"/>
              </a:rPr>
              <a:t>Introduction to Vehicle, Pedestrian Detection, and License Plate Recognition</a:t>
            </a:r>
            <a:endParaRPr lang="en-US" sz="5112" dirty="0"/>
          </a:p>
        </p:txBody>
      </p:sp>
      <p:sp>
        <p:nvSpPr>
          <p:cNvPr id="6" name="Text 3"/>
          <p:cNvSpPr/>
          <p:nvPr/>
        </p:nvSpPr>
        <p:spPr>
          <a:xfrm>
            <a:off x="658535" y="5006459"/>
            <a:ext cx="7826931" cy="1203960"/>
          </a:xfrm>
          <a:prstGeom prst="rect">
            <a:avLst/>
          </a:prstGeom>
          <a:noFill/>
          <a:ln/>
        </p:spPr>
        <p:txBody>
          <a:bodyPr wrap="square" rtlCol="0" anchor="t"/>
          <a:lstStyle/>
          <a:p>
            <a:pPr marL="0" indent="0">
              <a:lnSpc>
                <a:spcPts val="2371"/>
              </a:lnSpc>
              <a:buNone/>
            </a:pPr>
            <a:r>
              <a:rPr lang="en-US" sz="1482" dirty="0">
                <a:solidFill>
                  <a:srgbClr val="15213F"/>
                </a:solidFill>
                <a:latin typeface="Roboto" pitchFamily="34" charset="0"/>
                <a:ea typeface="Roboto" pitchFamily="34" charset="-122"/>
                <a:cs typeface="Roboto" pitchFamily="34" charset="-120"/>
              </a:rPr>
              <a:t>This presentation explores the cutting-edge computer vision techniques of vehicle detection, pedestrian tracking, and license plate recognition. Leveraging the power of the YOLOV8 deep learning model, we'll dive into the latest advancements in real-time object detection and identification on our roads and streets.</a:t>
            </a:r>
            <a:endParaRPr lang="en-US" sz="1482" dirty="0"/>
          </a:p>
        </p:txBody>
      </p:sp>
      <p:sp>
        <p:nvSpPr>
          <p:cNvPr id="7" name="Shape 4"/>
          <p:cNvSpPr/>
          <p:nvPr/>
        </p:nvSpPr>
        <p:spPr>
          <a:xfrm>
            <a:off x="658535" y="6436162"/>
            <a:ext cx="300990" cy="300990"/>
          </a:xfrm>
          <a:prstGeom prst="roundRect">
            <a:avLst>
              <a:gd name="adj" fmla="val 30376709"/>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64037" y="1622822"/>
            <a:ext cx="6172200" cy="771525"/>
          </a:xfrm>
          <a:prstGeom prst="rect">
            <a:avLst/>
          </a:prstGeom>
          <a:noFill/>
          <a:ln/>
        </p:spPr>
        <p:txBody>
          <a:bodyPr wrap="none" rtlCol="0" anchor="t"/>
          <a:lstStyle/>
          <a:p>
            <a:pPr marL="0" indent="0">
              <a:lnSpc>
                <a:spcPts val="6075"/>
              </a:lnSpc>
              <a:buNone/>
            </a:pPr>
            <a:r>
              <a:rPr lang="en-US" sz="4860" dirty="0">
                <a:solidFill>
                  <a:srgbClr val="476FD6"/>
                </a:solidFill>
                <a:latin typeface="Roboto Slab" pitchFamily="34" charset="0"/>
                <a:ea typeface="Roboto Slab" pitchFamily="34" charset="-122"/>
                <a:cs typeface="Roboto Slab" pitchFamily="34" charset="-120"/>
              </a:rPr>
              <a:t>Speed Estimation</a:t>
            </a:r>
            <a:endParaRPr lang="en-US" sz="4860" dirty="0"/>
          </a:p>
        </p:txBody>
      </p:sp>
      <p:pic>
        <p:nvPicPr>
          <p:cNvPr id="5" name="Image 0" descr="preencoded.png"/>
          <p:cNvPicPr>
            <a:picLocks noChangeAspect="1"/>
          </p:cNvPicPr>
          <p:nvPr/>
        </p:nvPicPr>
        <p:blipFill>
          <a:blip r:embed="rId3"/>
          <a:stretch>
            <a:fillRect/>
          </a:stretch>
        </p:blipFill>
        <p:spPr>
          <a:xfrm>
            <a:off x="864037" y="2888099"/>
            <a:ext cx="4300776" cy="987504"/>
          </a:xfrm>
          <a:prstGeom prst="rect">
            <a:avLst/>
          </a:prstGeom>
        </p:spPr>
      </p:pic>
      <p:sp>
        <p:nvSpPr>
          <p:cNvPr id="6" name="Text 3"/>
          <p:cNvSpPr/>
          <p:nvPr/>
        </p:nvSpPr>
        <p:spPr>
          <a:xfrm>
            <a:off x="1110853" y="4245888"/>
            <a:ext cx="3086100" cy="385763"/>
          </a:xfrm>
          <a:prstGeom prst="rect">
            <a:avLst/>
          </a:prstGeom>
          <a:noFill/>
          <a:ln/>
        </p:spPr>
        <p:txBody>
          <a:bodyPr wrap="none" rtlCol="0" anchor="t"/>
          <a:lstStyle/>
          <a:p>
            <a:pPr marL="0" indent="0" algn="l">
              <a:lnSpc>
                <a:spcPts val="3038"/>
              </a:lnSpc>
              <a:buNone/>
            </a:pPr>
            <a:r>
              <a:rPr lang="en-US" sz="2430" dirty="0">
                <a:solidFill>
                  <a:srgbClr val="476FD6"/>
                </a:solidFill>
                <a:latin typeface="Roboto Slab" pitchFamily="34" charset="0"/>
                <a:ea typeface="Roboto Slab" pitchFamily="34" charset="-122"/>
                <a:cs typeface="Roboto Slab" pitchFamily="34" charset="-120"/>
              </a:rPr>
              <a:t>Vehicle Detection</a:t>
            </a:r>
            <a:endParaRPr lang="en-US" sz="2430" dirty="0"/>
          </a:p>
        </p:txBody>
      </p:sp>
      <p:sp>
        <p:nvSpPr>
          <p:cNvPr id="7" name="Text 4"/>
          <p:cNvSpPr/>
          <p:nvPr/>
        </p:nvSpPr>
        <p:spPr>
          <a:xfrm>
            <a:off x="1110853" y="4779764"/>
            <a:ext cx="3807143" cy="1580198"/>
          </a:xfrm>
          <a:prstGeom prst="rect">
            <a:avLst/>
          </a:prstGeom>
          <a:noFill/>
          <a:ln/>
        </p:spPr>
        <p:txBody>
          <a:bodyPr wrap="square" rtlCol="0" anchor="t"/>
          <a:lstStyle/>
          <a:p>
            <a:pPr marL="0" indent="0" algn="l">
              <a:lnSpc>
                <a:spcPts val="3110"/>
              </a:lnSpc>
              <a:buNone/>
            </a:pPr>
            <a:r>
              <a:rPr lang="en-US" sz="1944" dirty="0">
                <a:solidFill>
                  <a:srgbClr val="15213F"/>
                </a:solidFill>
                <a:latin typeface="Roboto" pitchFamily="34" charset="0"/>
                <a:ea typeface="Roboto" pitchFamily="34" charset="-122"/>
                <a:cs typeface="Roboto" pitchFamily="34" charset="-120"/>
              </a:rPr>
              <a:t>Using the YOLOV8 object detection model, vehicles are accurately identified and tracked on the road.</a:t>
            </a:r>
            <a:endParaRPr lang="en-US" sz="1944" dirty="0"/>
          </a:p>
        </p:txBody>
      </p:sp>
      <p:pic>
        <p:nvPicPr>
          <p:cNvPr id="8" name="Image 1" descr="preencoded.png"/>
          <p:cNvPicPr>
            <a:picLocks noChangeAspect="1"/>
          </p:cNvPicPr>
          <p:nvPr/>
        </p:nvPicPr>
        <p:blipFill>
          <a:blip r:embed="rId4"/>
          <a:stretch>
            <a:fillRect/>
          </a:stretch>
        </p:blipFill>
        <p:spPr>
          <a:xfrm>
            <a:off x="5164812" y="2888099"/>
            <a:ext cx="4300776" cy="987504"/>
          </a:xfrm>
          <a:prstGeom prst="rect">
            <a:avLst/>
          </a:prstGeom>
        </p:spPr>
      </p:pic>
      <p:sp>
        <p:nvSpPr>
          <p:cNvPr id="9" name="Text 5"/>
          <p:cNvSpPr/>
          <p:nvPr/>
        </p:nvSpPr>
        <p:spPr>
          <a:xfrm>
            <a:off x="5411629" y="4245888"/>
            <a:ext cx="3086100" cy="385763"/>
          </a:xfrm>
          <a:prstGeom prst="rect">
            <a:avLst/>
          </a:prstGeom>
          <a:noFill/>
          <a:ln/>
        </p:spPr>
        <p:txBody>
          <a:bodyPr wrap="none" rtlCol="0" anchor="t"/>
          <a:lstStyle/>
          <a:p>
            <a:pPr marL="0" indent="0" algn="l">
              <a:lnSpc>
                <a:spcPts val="3038"/>
              </a:lnSpc>
              <a:buNone/>
            </a:pPr>
            <a:r>
              <a:rPr lang="en-US" sz="2430" dirty="0">
                <a:solidFill>
                  <a:srgbClr val="476FD6"/>
                </a:solidFill>
                <a:latin typeface="Roboto Slab" pitchFamily="34" charset="0"/>
                <a:ea typeface="Roboto Slab" pitchFamily="34" charset="-122"/>
                <a:cs typeface="Roboto Slab" pitchFamily="34" charset="-120"/>
              </a:rPr>
              <a:t>Distance Calculation</a:t>
            </a:r>
            <a:endParaRPr lang="en-US" sz="2430" dirty="0"/>
          </a:p>
        </p:txBody>
      </p:sp>
      <p:sp>
        <p:nvSpPr>
          <p:cNvPr id="10" name="Text 6"/>
          <p:cNvSpPr/>
          <p:nvPr/>
        </p:nvSpPr>
        <p:spPr>
          <a:xfrm>
            <a:off x="5411629" y="4779764"/>
            <a:ext cx="3807143" cy="1580198"/>
          </a:xfrm>
          <a:prstGeom prst="rect">
            <a:avLst/>
          </a:prstGeom>
          <a:noFill/>
          <a:ln/>
        </p:spPr>
        <p:txBody>
          <a:bodyPr wrap="square" rtlCol="0" anchor="t"/>
          <a:lstStyle/>
          <a:p>
            <a:pPr marL="0" indent="0" algn="l">
              <a:lnSpc>
                <a:spcPts val="3110"/>
              </a:lnSpc>
              <a:buNone/>
            </a:pPr>
            <a:r>
              <a:rPr lang="en-US" sz="1944" dirty="0">
                <a:solidFill>
                  <a:srgbClr val="15213F"/>
                </a:solidFill>
                <a:latin typeface="Roboto" pitchFamily="34" charset="0"/>
                <a:ea typeface="Roboto" pitchFamily="34" charset="-122"/>
                <a:cs typeface="Roboto" pitchFamily="34" charset="-120"/>
              </a:rPr>
              <a:t>The distance traveled by the vehicle is determined by analyzing the change in position of the vehicle in consecutive frames.</a:t>
            </a:r>
            <a:endParaRPr lang="en-US" sz="1944" dirty="0"/>
          </a:p>
        </p:txBody>
      </p:sp>
      <p:pic>
        <p:nvPicPr>
          <p:cNvPr id="11" name="Image 2" descr="preencoded.png"/>
          <p:cNvPicPr>
            <a:picLocks noChangeAspect="1"/>
          </p:cNvPicPr>
          <p:nvPr/>
        </p:nvPicPr>
        <p:blipFill>
          <a:blip r:embed="rId5"/>
          <a:stretch>
            <a:fillRect/>
          </a:stretch>
        </p:blipFill>
        <p:spPr>
          <a:xfrm>
            <a:off x="9465588" y="2888099"/>
            <a:ext cx="4300776" cy="987504"/>
          </a:xfrm>
          <a:prstGeom prst="rect">
            <a:avLst/>
          </a:prstGeom>
        </p:spPr>
      </p:pic>
      <p:sp>
        <p:nvSpPr>
          <p:cNvPr id="12" name="Text 7"/>
          <p:cNvSpPr/>
          <p:nvPr/>
        </p:nvSpPr>
        <p:spPr>
          <a:xfrm>
            <a:off x="9712404" y="4245888"/>
            <a:ext cx="3086100" cy="385763"/>
          </a:xfrm>
          <a:prstGeom prst="rect">
            <a:avLst/>
          </a:prstGeom>
          <a:noFill/>
          <a:ln/>
        </p:spPr>
        <p:txBody>
          <a:bodyPr wrap="none" rtlCol="0" anchor="t"/>
          <a:lstStyle/>
          <a:p>
            <a:pPr marL="0" indent="0" algn="l">
              <a:lnSpc>
                <a:spcPts val="3038"/>
              </a:lnSpc>
              <a:buNone/>
            </a:pPr>
            <a:r>
              <a:rPr lang="en-US" sz="2430" dirty="0">
                <a:solidFill>
                  <a:srgbClr val="476FD6"/>
                </a:solidFill>
                <a:latin typeface="Roboto Slab" pitchFamily="34" charset="0"/>
                <a:ea typeface="Roboto Slab" pitchFamily="34" charset="-122"/>
                <a:cs typeface="Roboto Slab" pitchFamily="34" charset="-120"/>
              </a:rPr>
              <a:t>Time Measurement</a:t>
            </a:r>
            <a:endParaRPr lang="en-US" sz="2430" dirty="0"/>
          </a:p>
        </p:txBody>
      </p:sp>
      <p:sp>
        <p:nvSpPr>
          <p:cNvPr id="13" name="Text 8"/>
          <p:cNvSpPr/>
          <p:nvPr/>
        </p:nvSpPr>
        <p:spPr>
          <a:xfrm>
            <a:off x="9712404" y="4779764"/>
            <a:ext cx="3807143" cy="1185148"/>
          </a:xfrm>
          <a:prstGeom prst="rect">
            <a:avLst/>
          </a:prstGeom>
          <a:noFill/>
          <a:ln/>
        </p:spPr>
        <p:txBody>
          <a:bodyPr wrap="square" rtlCol="0" anchor="t"/>
          <a:lstStyle/>
          <a:p>
            <a:pPr marL="0" indent="0" algn="l">
              <a:lnSpc>
                <a:spcPts val="3110"/>
              </a:lnSpc>
              <a:buNone/>
            </a:pPr>
            <a:r>
              <a:rPr lang="en-US" sz="1944" dirty="0">
                <a:solidFill>
                  <a:srgbClr val="15213F"/>
                </a:solidFill>
                <a:latin typeface="Roboto" pitchFamily="34" charset="0"/>
                <a:ea typeface="Roboto" pitchFamily="34" charset="-122"/>
                <a:cs typeface="Roboto" pitchFamily="34" charset="-120"/>
              </a:rPr>
              <a:t>The time elapsed between the vehicle's positions is measured precisely to calculate its speed.</a:t>
            </a:r>
            <a:endParaRPr lang="en-US" sz="1944"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4" name="Text 2"/>
          <p:cNvSpPr/>
          <p:nvPr/>
        </p:nvSpPr>
        <p:spPr>
          <a:xfrm>
            <a:off x="852249" y="669608"/>
            <a:ext cx="11944112" cy="760928"/>
          </a:xfrm>
          <a:prstGeom prst="rect">
            <a:avLst/>
          </a:prstGeom>
          <a:noFill/>
          <a:ln/>
        </p:spPr>
        <p:txBody>
          <a:bodyPr wrap="none" rtlCol="0" anchor="t"/>
          <a:lstStyle/>
          <a:p>
            <a:pPr marL="0" indent="0">
              <a:lnSpc>
                <a:spcPts val="5992"/>
              </a:lnSpc>
              <a:buNone/>
            </a:pPr>
            <a:r>
              <a:rPr lang="en-US" sz="4793" dirty="0" err="1">
                <a:solidFill>
                  <a:srgbClr val="476FD6"/>
                </a:solidFill>
                <a:latin typeface="Roboto Slab" pitchFamily="34" charset="0"/>
                <a:ea typeface="Roboto Slab" pitchFamily="34" charset="-122"/>
                <a:cs typeface="Roboto Slab" pitchFamily="34" charset="-120"/>
              </a:rPr>
              <a:t>Percpective</a:t>
            </a:r>
            <a:r>
              <a:rPr lang="en-US" sz="4793" dirty="0">
                <a:solidFill>
                  <a:srgbClr val="476FD6"/>
                </a:solidFill>
                <a:latin typeface="Roboto Slab" pitchFamily="34" charset="0"/>
                <a:ea typeface="Roboto Slab" pitchFamily="34" charset="-122"/>
                <a:cs typeface="Roboto Slab" pitchFamily="34" charset="-120"/>
              </a:rPr>
              <a:t> Transformation</a:t>
            </a:r>
            <a:endParaRPr lang="en-US" sz="4793" dirty="0"/>
          </a:p>
        </p:txBody>
      </p:sp>
      <p:sp>
        <p:nvSpPr>
          <p:cNvPr id="6" name="Text 3"/>
          <p:cNvSpPr/>
          <p:nvPr/>
        </p:nvSpPr>
        <p:spPr>
          <a:xfrm>
            <a:off x="852249" y="4734163"/>
            <a:ext cx="3147893" cy="380405"/>
          </a:xfrm>
          <a:prstGeom prst="rect">
            <a:avLst/>
          </a:prstGeom>
          <a:noFill/>
          <a:ln/>
        </p:spPr>
        <p:txBody>
          <a:bodyPr wrap="none" rtlCol="0" anchor="t"/>
          <a:lstStyle/>
          <a:p>
            <a:pPr marL="0" indent="0" algn="l">
              <a:lnSpc>
                <a:spcPts val="2996"/>
              </a:lnSpc>
              <a:buNone/>
            </a:pPr>
            <a:endParaRPr lang="en-US" sz="2397" dirty="0"/>
          </a:p>
        </p:txBody>
      </p:sp>
      <p:sp>
        <p:nvSpPr>
          <p:cNvPr id="7" name="Text 4"/>
          <p:cNvSpPr/>
          <p:nvPr/>
        </p:nvSpPr>
        <p:spPr>
          <a:xfrm>
            <a:off x="852249" y="5260658"/>
            <a:ext cx="4065151" cy="2337435"/>
          </a:xfrm>
          <a:prstGeom prst="rect">
            <a:avLst/>
          </a:prstGeom>
          <a:noFill/>
          <a:ln/>
        </p:spPr>
        <p:txBody>
          <a:bodyPr wrap="square" rtlCol="0" anchor="t"/>
          <a:lstStyle/>
          <a:p>
            <a:pPr marL="0" indent="0" algn="l">
              <a:lnSpc>
                <a:spcPts val="3068"/>
              </a:lnSpc>
              <a:buNone/>
            </a:pPr>
            <a:endParaRPr lang="en-US" sz="1917" dirty="0"/>
          </a:p>
        </p:txBody>
      </p:sp>
      <p:sp>
        <p:nvSpPr>
          <p:cNvPr id="9" name="Text 5"/>
          <p:cNvSpPr/>
          <p:nvPr/>
        </p:nvSpPr>
        <p:spPr>
          <a:xfrm>
            <a:off x="5282565" y="4734163"/>
            <a:ext cx="3043714" cy="380405"/>
          </a:xfrm>
          <a:prstGeom prst="rect">
            <a:avLst/>
          </a:prstGeom>
          <a:noFill/>
          <a:ln/>
        </p:spPr>
        <p:txBody>
          <a:bodyPr wrap="none" rtlCol="0" anchor="t"/>
          <a:lstStyle/>
          <a:p>
            <a:pPr marL="0" indent="0" algn="l">
              <a:lnSpc>
                <a:spcPts val="2996"/>
              </a:lnSpc>
              <a:buNone/>
            </a:pPr>
            <a:endParaRPr lang="en-US" sz="2397" dirty="0"/>
          </a:p>
        </p:txBody>
      </p:sp>
      <p:sp>
        <p:nvSpPr>
          <p:cNvPr id="10" name="Text 6"/>
          <p:cNvSpPr/>
          <p:nvPr/>
        </p:nvSpPr>
        <p:spPr>
          <a:xfrm>
            <a:off x="5282565" y="5260658"/>
            <a:ext cx="4065151" cy="2337435"/>
          </a:xfrm>
          <a:prstGeom prst="rect">
            <a:avLst/>
          </a:prstGeom>
          <a:noFill/>
          <a:ln/>
        </p:spPr>
        <p:txBody>
          <a:bodyPr wrap="square" rtlCol="0" anchor="t"/>
          <a:lstStyle/>
          <a:p>
            <a:pPr marL="0" indent="0" algn="l">
              <a:lnSpc>
                <a:spcPts val="3068"/>
              </a:lnSpc>
              <a:buNone/>
            </a:pPr>
            <a:endParaRPr lang="en-US" sz="1917" dirty="0"/>
          </a:p>
        </p:txBody>
      </p:sp>
      <p:sp>
        <p:nvSpPr>
          <p:cNvPr id="12" name="Text 7"/>
          <p:cNvSpPr/>
          <p:nvPr/>
        </p:nvSpPr>
        <p:spPr>
          <a:xfrm>
            <a:off x="9712881" y="4734282"/>
            <a:ext cx="4065270" cy="760809"/>
          </a:xfrm>
          <a:prstGeom prst="rect">
            <a:avLst/>
          </a:prstGeom>
          <a:noFill/>
          <a:ln/>
        </p:spPr>
        <p:txBody>
          <a:bodyPr wrap="square" rtlCol="0" anchor="t"/>
          <a:lstStyle/>
          <a:p>
            <a:pPr marL="0" indent="0" algn="l">
              <a:lnSpc>
                <a:spcPts val="2996"/>
              </a:lnSpc>
              <a:buNone/>
            </a:pPr>
            <a:endParaRPr lang="en-US" sz="2397" dirty="0"/>
          </a:p>
        </p:txBody>
      </p:sp>
      <p:sp>
        <p:nvSpPr>
          <p:cNvPr id="13" name="Text 8"/>
          <p:cNvSpPr/>
          <p:nvPr/>
        </p:nvSpPr>
        <p:spPr>
          <a:xfrm>
            <a:off x="9712881" y="5641181"/>
            <a:ext cx="4065270" cy="1947862"/>
          </a:xfrm>
          <a:prstGeom prst="rect">
            <a:avLst/>
          </a:prstGeom>
          <a:noFill/>
          <a:ln/>
        </p:spPr>
        <p:txBody>
          <a:bodyPr wrap="square" rtlCol="0" anchor="t"/>
          <a:lstStyle/>
          <a:p>
            <a:pPr marL="0" indent="0" algn="l">
              <a:lnSpc>
                <a:spcPts val="3068"/>
              </a:lnSpc>
              <a:buNone/>
            </a:pPr>
            <a:endParaRPr lang="en-US" sz="1917" dirty="0"/>
          </a:p>
        </p:txBody>
      </p:sp>
      <p:pic>
        <p:nvPicPr>
          <p:cNvPr id="8" name="Picture 7">
            <a:extLst>
              <a:ext uri="{FF2B5EF4-FFF2-40B4-BE49-F238E27FC236}">
                <a16:creationId xmlns:a16="http://schemas.microsoft.com/office/drawing/2014/main" id="{54F22A9B-E033-9577-80A9-4D85B4E60194}"/>
              </a:ext>
            </a:extLst>
          </p:cNvPr>
          <p:cNvPicPr>
            <a:picLocks noChangeAspect="1"/>
          </p:cNvPicPr>
          <p:nvPr/>
        </p:nvPicPr>
        <p:blipFill>
          <a:blip r:embed="rId3"/>
          <a:stretch>
            <a:fillRect/>
          </a:stretch>
        </p:blipFill>
        <p:spPr>
          <a:xfrm>
            <a:off x="1292991" y="1362459"/>
            <a:ext cx="11127041" cy="5066916"/>
          </a:xfrm>
          <a:prstGeom prst="rect">
            <a:avLst/>
          </a:prstGeom>
        </p:spPr>
      </p:pic>
      <p:sp>
        <p:nvSpPr>
          <p:cNvPr id="11" name="TextBox 10">
            <a:extLst>
              <a:ext uri="{FF2B5EF4-FFF2-40B4-BE49-F238E27FC236}">
                <a16:creationId xmlns:a16="http://schemas.microsoft.com/office/drawing/2014/main" id="{9176ED95-85E4-89AF-9D41-C519447C0BA3}"/>
              </a:ext>
            </a:extLst>
          </p:cNvPr>
          <p:cNvSpPr txBox="1"/>
          <p:nvPr/>
        </p:nvSpPr>
        <p:spPr>
          <a:xfrm>
            <a:off x="1416205" y="6768790"/>
            <a:ext cx="11229278" cy="646331"/>
          </a:xfrm>
          <a:prstGeom prst="rect">
            <a:avLst/>
          </a:prstGeom>
          <a:noFill/>
        </p:spPr>
        <p:txBody>
          <a:bodyPr wrap="square" rtlCol="0">
            <a:spAutoFit/>
          </a:bodyPr>
          <a:lstStyle/>
          <a:p>
            <a:r>
              <a:rPr lang="en-IN" dirty="0"/>
              <a:t>We used </a:t>
            </a:r>
            <a:r>
              <a:rPr lang="en-IN" dirty="0" err="1"/>
              <a:t>percpective</a:t>
            </a:r>
            <a:r>
              <a:rPr lang="en-IN" dirty="0"/>
              <a:t> transformation which is a in </a:t>
            </a:r>
            <a:r>
              <a:rPr lang="en-IN" dirty="0" err="1"/>
              <a:t>bulid</a:t>
            </a:r>
            <a:r>
              <a:rPr lang="en-IN" dirty="0"/>
              <a:t> module in supervision library  to convert the image coordinate into </a:t>
            </a:r>
            <a:r>
              <a:rPr lang="en-IN" dirty="0" err="1"/>
              <a:t>realworld</a:t>
            </a:r>
            <a:r>
              <a:rPr lang="en-IN" dirty="0"/>
              <a:t> coordinates to get better estimation in speed.</a:t>
            </a:r>
          </a:p>
        </p:txBody>
      </p:sp>
    </p:spTree>
    <p:extLst>
      <p:ext uri="{BB962C8B-B14F-4D97-AF65-F5344CB8AC3E}">
        <p14:creationId xmlns:p14="http://schemas.microsoft.com/office/powerpoint/2010/main" val="495283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41803" y="530900"/>
            <a:ext cx="5900618" cy="603290"/>
          </a:xfrm>
          <a:prstGeom prst="rect">
            <a:avLst/>
          </a:prstGeom>
          <a:noFill/>
          <a:ln/>
        </p:spPr>
        <p:txBody>
          <a:bodyPr wrap="none" rtlCol="0" anchor="t"/>
          <a:lstStyle/>
          <a:p>
            <a:pPr marL="0" indent="0">
              <a:lnSpc>
                <a:spcPts val="4751"/>
              </a:lnSpc>
              <a:buNone/>
            </a:pPr>
            <a:r>
              <a:rPr lang="en-US" sz="3801" dirty="0">
                <a:solidFill>
                  <a:srgbClr val="476FD6"/>
                </a:solidFill>
                <a:latin typeface="Roboto Slab" pitchFamily="34" charset="0"/>
                <a:ea typeface="Roboto Slab" pitchFamily="34" charset="-122"/>
                <a:cs typeface="Roboto Slab" pitchFamily="34" charset="-120"/>
              </a:rPr>
              <a:t>License Plate Recognition</a:t>
            </a:r>
            <a:endParaRPr lang="en-US" sz="3801" dirty="0"/>
          </a:p>
        </p:txBody>
      </p:sp>
      <p:pic>
        <p:nvPicPr>
          <p:cNvPr id="5" name="Image 0" descr="preencoded.png"/>
          <p:cNvPicPr>
            <a:picLocks noChangeAspect="1"/>
          </p:cNvPicPr>
          <p:nvPr/>
        </p:nvPicPr>
        <p:blipFill>
          <a:blip r:embed="rId3"/>
          <a:stretch>
            <a:fillRect/>
          </a:stretch>
        </p:blipFill>
        <p:spPr>
          <a:xfrm>
            <a:off x="2041803" y="1520309"/>
            <a:ext cx="965359" cy="1544598"/>
          </a:xfrm>
          <a:prstGeom prst="rect">
            <a:avLst/>
          </a:prstGeom>
        </p:spPr>
      </p:pic>
      <p:sp>
        <p:nvSpPr>
          <p:cNvPr id="6" name="Text 3"/>
          <p:cNvSpPr/>
          <p:nvPr/>
        </p:nvSpPr>
        <p:spPr>
          <a:xfrm>
            <a:off x="3296722" y="1713309"/>
            <a:ext cx="2413397" cy="301585"/>
          </a:xfrm>
          <a:prstGeom prst="rect">
            <a:avLst/>
          </a:prstGeom>
          <a:noFill/>
          <a:ln/>
        </p:spPr>
        <p:txBody>
          <a:bodyPr wrap="none" rtlCol="0" anchor="t"/>
          <a:lstStyle/>
          <a:p>
            <a:pPr marL="0" indent="0" algn="l">
              <a:lnSpc>
                <a:spcPts val="2375"/>
              </a:lnSpc>
              <a:buNone/>
            </a:pPr>
            <a:r>
              <a:rPr lang="en-US" sz="1900" dirty="0">
                <a:solidFill>
                  <a:srgbClr val="476FD6"/>
                </a:solidFill>
                <a:latin typeface="Roboto Slab" pitchFamily="34" charset="0"/>
                <a:ea typeface="Roboto Slab" pitchFamily="34" charset="-122"/>
                <a:cs typeface="Roboto Slab" pitchFamily="34" charset="-120"/>
              </a:rPr>
              <a:t>Image Capture</a:t>
            </a:r>
            <a:endParaRPr lang="en-US" sz="1900" dirty="0"/>
          </a:p>
        </p:txBody>
      </p:sp>
      <p:sp>
        <p:nvSpPr>
          <p:cNvPr id="7" name="Text 4"/>
          <p:cNvSpPr/>
          <p:nvPr/>
        </p:nvSpPr>
        <p:spPr>
          <a:xfrm>
            <a:off x="3296722" y="2130623"/>
            <a:ext cx="9291876" cy="617934"/>
          </a:xfrm>
          <a:prstGeom prst="rect">
            <a:avLst/>
          </a:prstGeom>
          <a:noFill/>
          <a:ln/>
        </p:spPr>
        <p:txBody>
          <a:bodyPr wrap="square" rtlCol="0" anchor="t"/>
          <a:lstStyle/>
          <a:p>
            <a:pPr marL="0" indent="0" algn="l">
              <a:lnSpc>
                <a:spcPts val="2432"/>
              </a:lnSpc>
              <a:buNone/>
            </a:pPr>
            <a:r>
              <a:rPr lang="en-US" sz="1520" dirty="0">
                <a:solidFill>
                  <a:srgbClr val="15213F"/>
                </a:solidFill>
                <a:latin typeface="Roboto" pitchFamily="34" charset="0"/>
                <a:ea typeface="Roboto" pitchFamily="34" charset="-122"/>
                <a:cs typeface="Roboto" pitchFamily="34" charset="-120"/>
              </a:rPr>
              <a:t>Utilize high-resolution cameras to capture clear images of vehicle license plates, even in low-light or fast-moving conditions.</a:t>
            </a:r>
            <a:endParaRPr lang="en-US" sz="1520" dirty="0"/>
          </a:p>
        </p:txBody>
      </p:sp>
      <p:pic>
        <p:nvPicPr>
          <p:cNvPr id="8" name="Image 1" descr="preencoded.png"/>
          <p:cNvPicPr>
            <a:picLocks noChangeAspect="1"/>
          </p:cNvPicPr>
          <p:nvPr/>
        </p:nvPicPr>
        <p:blipFill>
          <a:blip r:embed="rId4"/>
          <a:stretch>
            <a:fillRect/>
          </a:stretch>
        </p:blipFill>
        <p:spPr>
          <a:xfrm>
            <a:off x="2041803" y="3064907"/>
            <a:ext cx="965359" cy="1544598"/>
          </a:xfrm>
          <a:prstGeom prst="rect">
            <a:avLst/>
          </a:prstGeom>
        </p:spPr>
      </p:pic>
      <p:sp>
        <p:nvSpPr>
          <p:cNvPr id="9" name="Text 5"/>
          <p:cNvSpPr/>
          <p:nvPr/>
        </p:nvSpPr>
        <p:spPr>
          <a:xfrm>
            <a:off x="3296722" y="3257907"/>
            <a:ext cx="2413397" cy="301585"/>
          </a:xfrm>
          <a:prstGeom prst="rect">
            <a:avLst/>
          </a:prstGeom>
          <a:noFill/>
          <a:ln/>
        </p:spPr>
        <p:txBody>
          <a:bodyPr wrap="none" rtlCol="0" anchor="t"/>
          <a:lstStyle/>
          <a:p>
            <a:pPr marL="0" indent="0" algn="l">
              <a:lnSpc>
                <a:spcPts val="2375"/>
              </a:lnSpc>
              <a:buNone/>
            </a:pPr>
            <a:r>
              <a:rPr lang="en-US" sz="1900" dirty="0">
                <a:solidFill>
                  <a:srgbClr val="476FD6"/>
                </a:solidFill>
                <a:latin typeface="Roboto Slab" pitchFamily="34" charset="0"/>
                <a:ea typeface="Roboto Slab" pitchFamily="34" charset="-122"/>
                <a:cs typeface="Roboto Slab" pitchFamily="34" charset="-120"/>
              </a:rPr>
              <a:t>Plate Localization</a:t>
            </a:r>
            <a:endParaRPr lang="en-US" sz="1900" dirty="0"/>
          </a:p>
        </p:txBody>
      </p:sp>
      <p:sp>
        <p:nvSpPr>
          <p:cNvPr id="10" name="Text 6"/>
          <p:cNvSpPr/>
          <p:nvPr/>
        </p:nvSpPr>
        <p:spPr>
          <a:xfrm>
            <a:off x="3296722" y="3675221"/>
            <a:ext cx="9291876" cy="617934"/>
          </a:xfrm>
          <a:prstGeom prst="rect">
            <a:avLst/>
          </a:prstGeom>
          <a:noFill/>
          <a:ln/>
        </p:spPr>
        <p:txBody>
          <a:bodyPr wrap="square" rtlCol="0" anchor="t"/>
          <a:lstStyle/>
          <a:p>
            <a:pPr marL="0" indent="0" algn="l">
              <a:lnSpc>
                <a:spcPts val="2432"/>
              </a:lnSpc>
              <a:buNone/>
            </a:pPr>
            <a:r>
              <a:rPr lang="en-US" sz="1520" dirty="0">
                <a:solidFill>
                  <a:srgbClr val="15213F"/>
                </a:solidFill>
                <a:latin typeface="Roboto" pitchFamily="34" charset="0"/>
                <a:ea typeface="Roboto" pitchFamily="34" charset="-122"/>
                <a:cs typeface="Roboto" pitchFamily="34" charset="-120"/>
              </a:rPr>
              <a:t>Employ advanced computer vision techniques to precisely locate and isolate the license plate region within the captured image.</a:t>
            </a:r>
            <a:endParaRPr lang="en-US" sz="1520" dirty="0"/>
          </a:p>
        </p:txBody>
      </p:sp>
      <p:pic>
        <p:nvPicPr>
          <p:cNvPr id="11" name="Image 2" descr="preencoded.png"/>
          <p:cNvPicPr>
            <a:picLocks noChangeAspect="1"/>
          </p:cNvPicPr>
          <p:nvPr/>
        </p:nvPicPr>
        <p:blipFill>
          <a:blip r:embed="rId5"/>
          <a:stretch>
            <a:fillRect/>
          </a:stretch>
        </p:blipFill>
        <p:spPr>
          <a:xfrm>
            <a:off x="2041803" y="4609505"/>
            <a:ext cx="965359" cy="1544598"/>
          </a:xfrm>
          <a:prstGeom prst="rect">
            <a:avLst/>
          </a:prstGeom>
        </p:spPr>
      </p:pic>
      <p:sp>
        <p:nvSpPr>
          <p:cNvPr id="12" name="Text 7"/>
          <p:cNvSpPr/>
          <p:nvPr/>
        </p:nvSpPr>
        <p:spPr>
          <a:xfrm>
            <a:off x="3296722" y="4802505"/>
            <a:ext cx="2758440" cy="301585"/>
          </a:xfrm>
          <a:prstGeom prst="rect">
            <a:avLst/>
          </a:prstGeom>
          <a:noFill/>
          <a:ln/>
        </p:spPr>
        <p:txBody>
          <a:bodyPr wrap="none" rtlCol="0" anchor="t"/>
          <a:lstStyle/>
          <a:p>
            <a:pPr marL="0" indent="0" algn="l">
              <a:lnSpc>
                <a:spcPts val="2375"/>
              </a:lnSpc>
              <a:buNone/>
            </a:pPr>
            <a:r>
              <a:rPr lang="en-US" sz="1900" dirty="0">
                <a:solidFill>
                  <a:srgbClr val="476FD6"/>
                </a:solidFill>
                <a:latin typeface="Roboto Slab" pitchFamily="34" charset="0"/>
                <a:ea typeface="Roboto Slab" pitchFamily="34" charset="-122"/>
                <a:cs typeface="Roboto Slab" pitchFamily="34" charset="-120"/>
              </a:rPr>
              <a:t>Character Segmentation</a:t>
            </a:r>
            <a:endParaRPr lang="en-US" sz="1900" dirty="0"/>
          </a:p>
        </p:txBody>
      </p:sp>
      <p:sp>
        <p:nvSpPr>
          <p:cNvPr id="13" name="Text 8"/>
          <p:cNvSpPr/>
          <p:nvPr/>
        </p:nvSpPr>
        <p:spPr>
          <a:xfrm>
            <a:off x="3296722" y="5219819"/>
            <a:ext cx="9291876" cy="617934"/>
          </a:xfrm>
          <a:prstGeom prst="rect">
            <a:avLst/>
          </a:prstGeom>
          <a:noFill/>
          <a:ln/>
        </p:spPr>
        <p:txBody>
          <a:bodyPr wrap="square" rtlCol="0" anchor="t"/>
          <a:lstStyle/>
          <a:p>
            <a:pPr marL="0" indent="0" algn="l">
              <a:lnSpc>
                <a:spcPts val="2432"/>
              </a:lnSpc>
              <a:buNone/>
            </a:pPr>
            <a:r>
              <a:rPr lang="en-US" sz="1520" dirty="0">
                <a:solidFill>
                  <a:srgbClr val="15213F"/>
                </a:solidFill>
                <a:latin typeface="Roboto" pitchFamily="34" charset="0"/>
                <a:ea typeface="Roboto" pitchFamily="34" charset="-122"/>
                <a:cs typeface="Roboto" pitchFamily="34" charset="-120"/>
              </a:rPr>
              <a:t>Segment the license plate characters into individual elements, preparing them for optical character recognition.</a:t>
            </a:r>
            <a:endParaRPr lang="en-US" sz="1520" dirty="0"/>
          </a:p>
        </p:txBody>
      </p:sp>
      <p:pic>
        <p:nvPicPr>
          <p:cNvPr id="14" name="Image 3" descr="preencoded.png"/>
          <p:cNvPicPr>
            <a:picLocks noChangeAspect="1"/>
          </p:cNvPicPr>
          <p:nvPr/>
        </p:nvPicPr>
        <p:blipFill>
          <a:blip r:embed="rId6"/>
          <a:stretch>
            <a:fillRect/>
          </a:stretch>
        </p:blipFill>
        <p:spPr>
          <a:xfrm>
            <a:off x="2041803" y="6154103"/>
            <a:ext cx="965359" cy="1544598"/>
          </a:xfrm>
          <a:prstGeom prst="rect">
            <a:avLst/>
          </a:prstGeom>
        </p:spPr>
      </p:pic>
      <p:sp>
        <p:nvSpPr>
          <p:cNvPr id="15" name="Text 9"/>
          <p:cNvSpPr/>
          <p:nvPr/>
        </p:nvSpPr>
        <p:spPr>
          <a:xfrm>
            <a:off x="3296722" y="6347103"/>
            <a:ext cx="3412093" cy="301585"/>
          </a:xfrm>
          <a:prstGeom prst="rect">
            <a:avLst/>
          </a:prstGeom>
          <a:noFill/>
          <a:ln/>
        </p:spPr>
        <p:txBody>
          <a:bodyPr wrap="none" rtlCol="0" anchor="t"/>
          <a:lstStyle/>
          <a:p>
            <a:pPr marL="0" indent="0" algn="l">
              <a:lnSpc>
                <a:spcPts val="2375"/>
              </a:lnSpc>
              <a:buNone/>
            </a:pPr>
            <a:r>
              <a:rPr lang="en-US" sz="1900" dirty="0">
                <a:solidFill>
                  <a:srgbClr val="476FD6"/>
                </a:solidFill>
                <a:latin typeface="Roboto Slab" pitchFamily="34" charset="0"/>
                <a:ea typeface="Roboto Slab" pitchFamily="34" charset="-122"/>
                <a:cs typeface="Roboto Slab" pitchFamily="34" charset="-120"/>
              </a:rPr>
              <a:t>Optical Character Recognition</a:t>
            </a:r>
            <a:endParaRPr lang="en-US" sz="1900" dirty="0"/>
          </a:p>
        </p:txBody>
      </p:sp>
      <p:sp>
        <p:nvSpPr>
          <p:cNvPr id="16" name="Text 10"/>
          <p:cNvSpPr/>
          <p:nvPr/>
        </p:nvSpPr>
        <p:spPr>
          <a:xfrm>
            <a:off x="3296722" y="6764417"/>
            <a:ext cx="9291876" cy="617934"/>
          </a:xfrm>
          <a:prstGeom prst="rect">
            <a:avLst/>
          </a:prstGeom>
          <a:noFill/>
          <a:ln/>
        </p:spPr>
        <p:txBody>
          <a:bodyPr wrap="square" rtlCol="0" anchor="t"/>
          <a:lstStyle/>
          <a:p>
            <a:pPr marL="0" indent="0" algn="l">
              <a:lnSpc>
                <a:spcPts val="2432"/>
              </a:lnSpc>
              <a:buNone/>
            </a:pPr>
            <a:r>
              <a:rPr lang="en-US" sz="1520" dirty="0">
                <a:solidFill>
                  <a:srgbClr val="15213F"/>
                </a:solidFill>
                <a:latin typeface="Roboto" pitchFamily="34" charset="0"/>
                <a:ea typeface="Roboto" pitchFamily="34" charset="-122"/>
                <a:cs typeface="Roboto" pitchFamily="34" charset="-120"/>
              </a:rPr>
              <a:t>Apply deep learning-based OCR models to accurately identify the individual alphanumeric characters on the license plate.</a:t>
            </a:r>
            <a:endParaRPr lang="en-US" sz="1520" dirty="0"/>
          </a:p>
        </p:txBody>
      </p:sp>
    </p:spTree>
    <p:extLst>
      <p:ext uri="{BB962C8B-B14F-4D97-AF65-F5344CB8AC3E}">
        <p14:creationId xmlns:p14="http://schemas.microsoft.com/office/powerpoint/2010/main" val="17890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41803" y="530900"/>
            <a:ext cx="5900618" cy="603290"/>
          </a:xfrm>
          <a:prstGeom prst="rect">
            <a:avLst/>
          </a:prstGeom>
          <a:noFill/>
          <a:ln/>
        </p:spPr>
        <p:txBody>
          <a:bodyPr wrap="none" rtlCol="0" anchor="t"/>
          <a:lstStyle/>
          <a:p>
            <a:pPr marL="0" indent="0">
              <a:lnSpc>
                <a:spcPts val="4751"/>
              </a:lnSpc>
              <a:buNone/>
            </a:pPr>
            <a:r>
              <a:rPr lang="en-US" sz="3801" dirty="0">
                <a:solidFill>
                  <a:srgbClr val="476FD6"/>
                </a:solidFill>
                <a:latin typeface="Roboto Slab" pitchFamily="34" charset="0"/>
                <a:ea typeface="Roboto Slab" pitchFamily="34" charset="-122"/>
                <a:cs typeface="Roboto Slab" pitchFamily="34" charset="-120"/>
              </a:rPr>
              <a:t>Results and Stats</a:t>
            </a:r>
            <a:endParaRPr lang="en-US" sz="3801" dirty="0"/>
          </a:p>
        </p:txBody>
      </p:sp>
      <p:sp>
        <p:nvSpPr>
          <p:cNvPr id="6" name="Text 3"/>
          <p:cNvSpPr/>
          <p:nvPr/>
        </p:nvSpPr>
        <p:spPr>
          <a:xfrm>
            <a:off x="3296722" y="1713309"/>
            <a:ext cx="2413397" cy="301585"/>
          </a:xfrm>
          <a:prstGeom prst="rect">
            <a:avLst/>
          </a:prstGeom>
          <a:noFill/>
          <a:ln/>
        </p:spPr>
        <p:txBody>
          <a:bodyPr wrap="none" rtlCol="0" anchor="t"/>
          <a:lstStyle/>
          <a:p>
            <a:pPr marL="0" indent="0" algn="l">
              <a:lnSpc>
                <a:spcPts val="2375"/>
              </a:lnSpc>
              <a:buNone/>
            </a:pPr>
            <a:endParaRPr lang="en-US" sz="1900" dirty="0"/>
          </a:p>
        </p:txBody>
      </p:sp>
      <p:sp>
        <p:nvSpPr>
          <p:cNvPr id="7" name="Text 4"/>
          <p:cNvSpPr/>
          <p:nvPr/>
        </p:nvSpPr>
        <p:spPr>
          <a:xfrm>
            <a:off x="3296722" y="2130623"/>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9" name="Text 5"/>
          <p:cNvSpPr/>
          <p:nvPr/>
        </p:nvSpPr>
        <p:spPr>
          <a:xfrm>
            <a:off x="3296722" y="3257907"/>
            <a:ext cx="2413397" cy="301585"/>
          </a:xfrm>
          <a:prstGeom prst="rect">
            <a:avLst/>
          </a:prstGeom>
          <a:noFill/>
          <a:ln/>
        </p:spPr>
        <p:txBody>
          <a:bodyPr wrap="none" rtlCol="0" anchor="t"/>
          <a:lstStyle/>
          <a:p>
            <a:pPr marL="0" indent="0" algn="l">
              <a:lnSpc>
                <a:spcPts val="2375"/>
              </a:lnSpc>
              <a:buNone/>
            </a:pPr>
            <a:endParaRPr lang="en-US" sz="1900" dirty="0"/>
          </a:p>
        </p:txBody>
      </p:sp>
      <p:sp>
        <p:nvSpPr>
          <p:cNvPr id="10" name="Text 6"/>
          <p:cNvSpPr/>
          <p:nvPr/>
        </p:nvSpPr>
        <p:spPr>
          <a:xfrm>
            <a:off x="3296722" y="3675221"/>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12" name="Text 7"/>
          <p:cNvSpPr/>
          <p:nvPr/>
        </p:nvSpPr>
        <p:spPr>
          <a:xfrm>
            <a:off x="3296722" y="4802505"/>
            <a:ext cx="2758440" cy="301585"/>
          </a:xfrm>
          <a:prstGeom prst="rect">
            <a:avLst/>
          </a:prstGeom>
          <a:noFill/>
          <a:ln/>
        </p:spPr>
        <p:txBody>
          <a:bodyPr wrap="none" rtlCol="0" anchor="t"/>
          <a:lstStyle/>
          <a:p>
            <a:pPr marL="0" indent="0" algn="l">
              <a:lnSpc>
                <a:spcPts val="2375"/>
              </a:lnSpc>
              <a:buNone/>
            </a:pPr>
            <a:endParaRPr lang="en-US" sz="1900" dirty="0"/>
          </a:p>
        </p:txBody>
      </p:sp>
      <p:sp>
        <p:nvSpPr>
          <p:cNvPr id="13" name="Text 8"/>
          <p:cNvSpPr/>
          <p:nvPr/>
        </p:nvSpPr>
        <p:spPr>
          <a:xfrm>
            <a:off x="3296722" y="5219819"/>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15" name="Text 9"/>
          <p:cNvSpPr/>
          <p:nvPr/>
        </p:nvSpPr>
        <p:spPr>
          <a:xfrm>
            <a:off x="3296722" y="6347103"/>
            <a:ext cx="3412093" cy="301585"/>
          </a:xfrm>
          <a:prstGeom prst="rect">
            <a:avLst/>
          </a:prstGeom>
          <a:noFill/>
          <a:ln/>
        </p:spPr>
        <p:txBody>
          <a:bodyPr wrap="none" rtlCol="0" anchor="t"/>
          <a:lstStyle/>
          <a:p>
            <a:pPr marL="0" indent="0" algn="l">
              <a:lnSpc>
                <a:spcPts val="2375"/>
              </a:lnSpc>
              <a:buNone/>
            </a:pPr>
            <a:endParaRPr lang="en-US" sz="1900" dirty="0"/>
          </a:p>
        </p:txBody>
      </p:sp>
      <p:sp>
        <p:nvSpPr>
          <p:cNvPr id="16" name="Text 10"/>
          <p:cNvSpPr/>
          <p:nvPr/>
        </p:nvSpPr>
        <p:spPr>
          <a:xfrm>
            <a:off x="3296722" y="6764417"/>
            <a:ext cx="9291876" cy="617934"/>
          </a:xfrm>
          <a:prstGeom prst="rect">
            <a:avLst/>
          </a:prstGeom>
          <a:noFill/>
          <a:ln/>
        </p:spPr>
        <p:txBody>
          <a:bodyPr wrap="square" rtlCol="0" anchor="t"/>
          <a:lstStyle/>
          <a:p>
            <a:pPr marL="0" indent="0" algn="l">
              <a:lnSpc>
                <a:spcPts val="2432"/>
              </a:lnSpc>
              <a:buNone/>
            </a:pPr>
            <a:endParaRPr lang="en-US" sz="1520" dirty="0"/>
          </a:p>
        </p:txBody>
      </p:sp>
      <p:pic>
        <p:nvPicPr>
          <p:cNvPr id="19" name="Picture 18">
            <a:extLst>
              <a:ext uri="{FF2B5EF4-FFF2-40B4-BE49-F238E27FC236}">
                <a16:creationId xmlns:a16="http://schemas.microsoft.com/office/drawing/2014/main" id="{DC676EE4-A348-F870-4E4A-537A5D8BBA1D}"/>
              </a:ext>
            </a:extLst>
          </p:cNvPr>
          <p:cNvPicPr>
            <a:picLocks noChangeAspect="1"/>
          </p:cNvPicPr>
          <p:nvPr/>
        </p:nvPicPr>
        <p:blipFill>
          <a:blip r:embed="rId3"/>
          <a:stretch>
            <a:fillRect/>
          </a:stretch>
        </p:blipFill>
        <p:spPr>
          <a:xfrm>
            <a:off x="896884" y="1847302"/>
            <a:ext cx="12927229" cy="6030167"/>
          </a:xfrm>
          <a:prstGeom prst="rect">
            <a:avLst/>
          </a:prstGeom>
        </p:spPr>
      </p:pic>
      <p:sp>
        <p:nvSpPr>
          <p:cNvPr id="20" name="TextBox 19">
            <a:extLst>
              <a:ext uri="{FF2B5EF4-FFF2-40B4-BE49-F238E27FC236}">
                <a16:creationId xmlns:a16="http://schemas.microsoft.com/office/drawing/2014/main" id="{9690A335-851F-8F15-C2D8-1173DE45ED98}"/>
              </a:ext>
            </a:extLst>
          </p:cNvPr>
          <p:cNvSpPr txBox="1"/>
          <p:nvPr/>
        </p:nvSpPr>
        <p:spPr>
          <a:xfrm>
            <a:off x="1538868" y="1248937"/>
            <a:ext cx="5285678" cy="369332"/>
          </a:xfrm>
          <a:prstGeom prst="rect">
            <a:avLst/>
          </a:prstGeom>
          <a:noFill/>
        </p:spPr>
        <p:txBody>
          <a:bodyPr wrap="square" rtlCol="0">
            <a:spAutoFit/>
          </a:bodyPr>
          <a:lstStyle/>
          <a:p>
            <a:r>
              <a:rPr lang="en-IN" dirty="0"/>
              <a:t>Highway dataset: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41803" y="530900"/>
            <a:ext cx="5900618" cy="603290"/>
          </a:xfrm>
          <a:prstGeom prst="rect">
            <a:avLst/>
          </a:prstGeom>
          <a:noFill/>
          <a:ln/>
        </p:spPr>
        <p:txBody>
          <a:bodyPr wrap="none" rtlCol="0" anchor="t"/>
          <a:lstStyle/>
          <a:p>
            <a:pPr marL="0" indent="0">
              <a:lnSpc>
                <a:spcPts val="4751"/>
              </a:lnSpc>
              <a:buNone/>
            </a:pPr>
            <a:endParaRPr lang="en-US" sz="3801" dirty="0"/>
          </a:p>
        </p:txBody>
      </p:sp>
      <p:sp>
        <p:nvSpPr>
          <p:cNvPr id="6" name="Text 3"/>
          <p:cNvSpPr/>
          <p:nvPr/>
        </p:nvSpPr>
        <p:spPr>
          <a:xfrm>
            <a:off x="3296722" y="1713309"/>
            <a:ext cx="2413397" cy="301585"/>
          </a:xfrm>
          <a:prstGeom prst="rect">
            <a:avLst/>
          </a:prstGeom>
          <a:noFill/>
          <a:ln/>
        </p:spPr>
        <p:txBody>
          <a:bodyPr wrap="none" rtlCol="0" anchor="t"/>
          <a:lstStyle/>
          <a:p>
            <a:pPr marL="0" indent="0" algn="l">
              <a:lnSpc>
                <a:spcPts val="2375"/>
              </a:lnSpc>
              <a:buNone/>
            </a:pPr>
            <a:endParaRPr lang="en-US" sz="1900" dirty="0"/>
          </a:p>
        </p:txBody>
      </p:sp>
      <p:sp>
        <p:nvSpPr>
          <p:cNvPr id="7" name="Text 4"/>
          <p:cNvSpPr/>
          <p:nvPr/>
        </p:nvSpPr>
        <p:spPr>
          <a:xfrm>
            <a:off x="3296722" y="2130623"/>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9" name="Text 5"/>
          <p:cNvSpPr/>
          <p:nvPr/>
        </p:nvSpPr>
        <p:spPr>
          <a:xfrm>
            <a:off x="3296722" y="3257907"/>
            <a:ext cx="2413397" cy="301585"/>
          </a:xfrm>
          <a:prstGeom prst="rect">
            <a:avLst/>
          </a:prstGeom>
          <a:noFill/>
          <a:ln/>
        </p:spPr>
        <p:txBody>
          <a:bodyPr wrap="none" rtlCol="0" anchor="t"/>
          <a:lstStyle/>
          <a:p>
            <a:pPr marL="0" indent="0" algn="l">
              <a:lnSpc>
                <a:spcPts val="2375"/>
              </a:lnSpc>
              <a:buNone/>
            </a:pPr>
            <a:endParaRPr lang="en-US" sz="1900" dirty="0"/>
          </a:p>
        </p:txBody>
      </p:sp>
      <p:sp>
        <p:nvSpPr>
          <p:cNvPr id="10" name="Text 6"/>
          <p:cNvSpPr/>
          <p:nvPr/>
        </p:nvSpPr>
        <p:spPr>
          <a:xfrm>
            <a:off x="3296722" y="3675221"/>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12" name="Text 7"/>
          <p:cNvSpPr/>
          <p:nvPr/>
        </p:nvSpPr>
        <p:spPr>
          <a:xfrm>
            <a:off x="3296722" y="4802505"/>
            <a:ext cx="2758440" cy="301585"/>
          </a:xfrm>
          <a:prstGeom prst="rect">
            <a:avLst/>
          </a:prstGeom>
          <a:noFill/>
          <a:ln/>
        </p:spPr>
        <p:txBody>
          <a:bodyPr wrap="none" rtlCol="0" anchor="t"/>
          <a:lstStyle/>
          <a:p>
            <a:pPr marL="0" indent="0" algn="l">
              <a:lnSpc>
                <a:spcPts val="2375"/>
              </a:lnSpc>
              <a:buNone/>
            </a:pPr>
            <a:endParaRPr lang="en-US" sz="1900" dirty="0"/>
          </a:p>
        </p:txBody>
      </p:sp>
      <p:sp>
        <p:nvSpPr>
          <p:cNvPr id="13" name="Text 8"/>
          <p:cNvSpPr/>
          <p:nvPr/>
        </p:nvSpPr>
        <p:spPr>
          <a:xfrm>
            <a:off x="3296722" y="5219819"/>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15" name="Text 9"/>
          <p:cNvSpPr/>
          <p:nvPr/>
        </p:nvSpPr>
        <p:spPr>
          <a:xfrm>
            <a:off x="3296722" y="6347103"/>
            <a:ext cx="3412093" cy="301585"/>
          </a:xfrm>
          <a:prstGeom prst="rect">
            <a:avLst/>
          </a:prstGeom>
          <a:noFill/>
          <a:ln/>
        </p:spPr>
        <p:txBody>
          <a:bodyPr wrap="none" rtlCol="0" anchor="t"/>
          <a:lstStyle/>
          <a:p>
            <a:pPr marL="0" indent="0" algn="l">
              <a:lnSpc>
                <a:spcPts val="2375"/>
              </a:lnSpc>
              <a:buNone/>
            </a:pPr>
            <a:endParaRPr lang="en-US" sz="1900" dirty="0"/>
          </a:p>
        </p:txBody>
      </p:sp>
      <p:sp>
        <p:nvSpPr>
          <p:cNvPr id="16" name="Text 10"/>
          <p:cNvSpPr/>
          <p:nvPr/>
        </p:nvSpPr>
        <p:spPr>
          <a:xfrm>
            <a:off x="3296722" y="6764417"/>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20" name="TextBox 19">
            <a:extLst>
              <a:ext uri="{FF2B5EF4-FFF2-40B4-BE49-F238E27FC236}">
                <a16:creationId xmlns:a16="http://schemas.microsoft.com/office/drawing/2014/main" id="{9690A335-851F-8F15-C2D8-1173DE45ED98}"/>
              </a:ext>
            </a:extLst>
          </p:cNvPr>
          <p:cNvSpPr txBox="1"/>
          <p:nvPr/>
        </p:nvSpPr>
        <p:spPr>
          <a:xfrm>
            <a:off x="1538868" y="1248937"/>
            <a:ext cx="5285678" cy="369332"/>
          </a:xfrm>
          <a:prstGeom prst="rect">
            <a:avLst/>
          </a:prstGeom>
          <a:noFill/>
        </p:spPr>
        <p:txBody>
          <a:bodyPr wrap="square" rtlCol="0">
            <a:spAutoFit/>
          </a:bodyPr>
          <a:lstStyle/>
          <a:p>
            <a:r>
              <a:rPr lang="en-IN" dirty="0" err="1"/>
              <a:t>Inria</a:t>
            </a:r>
            <a:r>
              <a:rPr lang="en-IN" dirty="0"/>
              <a:t> dataset:</a:t>
            </a:r>
          </a:p>
        </p:txBody>
      </p:sp>
      <p:pic>
        <p:nvPicPr>
          <p:cNvPr id="8" name="Picture 7">
            <a:extLst>
              <a:ext uri="{FF2B5EF4-FFF2-40B4-BE49-F238E27FC236}">
                <a16:creationId xmlns:a16="http://schemas.microsoft.com/office/drawing/2014/main" id="{EC339459-0CFB-14BC-0154-97A20B1A6F9C}"/>
              </a:ext>
            </a:extLst>
          </p:cNvPr>
          <p:cNvPicPr>
            <a:picLocks noChangeAspect="1"/>
          </p:cNvPicPr>
          <p:nvPr/>
        </p:nvPicPr>
        <p:blipFill>
          <a:blip r:embed="rId3"/>
          <a:stretch>
            <a:fillRect/>
          </a:stretch>
        </p:blipFill>
        <p:spPr>
          <a:xfrm>
            <a:off x="1064470" y="1639117"/>
            <a:ext cx="12501459" cy="5814035"/>
          </a:xfrm>
          <a:prstGeom prst="rect">
            <a:avLst/>
          </a:prstGeom>
        </p:spPr>
      </p:pic>
    </p:spTree>
    <p:extLst>
      <p:ext uri="{BB962C8B-B14F-4D97-AF65-F5344CB8AC3E}">
        <p14:creationId xmlns:p14="http://schemas.microsoft.com/office/powerpoint/2010/main" val="2399616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2041803" y="530900"/>
            <a:ext cx="5900618" cy="603290"/>
          </a:xfrm>
          <a:prstGeom prst="rect">
            <a:avLst/>
          </a:prstGeom>
          <a:noFill/>
          <a:ln/>
        </p:spPr>
        <p:txBody>
          <a:bodyPr wrap="none" rtlCol="0" anchor="t"/>
          <a:lstStyle/>
          <a:p>
            <a:pPr marL="0" indent="0">
              <a:lnSpc>
                <a:spcPts val="4751"/>
              </a:lnSpc>
              <a:buNone/>
            </a:pPr>
            <a:endParaRPr lang="en-US" sz="3801" dirty="0"/>
          </a:p>
        </p:txBody>
      </p:sp>
      <p:sp>
        <p:nvSpPr>
          <p:cNvPr id="6" name="Text 3"/>
          <p:cNvSpPr/>
          <p:nvPr/>
        </p:nvSpPr>
        <p:spPr>
          <a:xfrm>
            <a:off x="3296722" y="1713309"/>
            <a:ext cx="2413397" cy="301585"/>
          </a:xfrm>
          <a:prstGeom prst="rect">
            <a:avLst/>
          </a:prstGeom>
          <a:noFill/>
          <a:ln/>
        </p:spPr>
        <p:txBody>
          <a:bodyPr wrap="none" rtlCol="0" anchor="t"/>
          <a:lstStyle/>
          <a:p>
            <a:pPr marL="0" indent="0" algn="l">
              <a:lnSpc>
                <a:spcPts val="2375"/>
              </a:lnSpc>
              <a:buNone/>
            </a:pPr>
            <a:endParaRPr lang="en-US" sz="1900" dirty="0"/>
          </a:p>
        </p:txBody>
      </p:sp>
      <p:sp>
        <p:nvSpPr>
          <p:cNvPr id="7" name="Text 4"/>
          <p:cNvSpPr/>
          <p:nvPr/>
        </p:nvSpPr>
        <p:spPr>
          <a:xfrm>
            <a:off x="3296722" y="2130623"/>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9" name="Text 5"/>
          <p:cNvSpPr/>
          <p:nvPr/>
        </p:nvSpPr>
        <p:spPr>
          <a:xfrm>
            <a:off x="3296722" y="3257907"/>
            <a:ext cx="2413397" cy="301585"/>
          </a:xfrm>
          <a:prstGeom prst="rect">
            <a:avLst/>
          </a:prstGeom>
          <a:noFill/>
          <a:ln/>
        </p:spPr>
        <p:txBody>
          <a:bodyPr wrap="none" rtlCol="0" anchor="t"/>
          <a:lstStyle/>
          <a:p>
            <a:pPr marL="0" indent="0" algn="l">
              <a:lnSpc>
                <a:spcPts val="2375"/>
              </a:lnSpc>
              <a:buNone/>
            </a:pPr>
            <a:endParaRPr lang="en-US" sz="1900" dirty="0"/>
          </a:p>
        </p:txBody>
      </p:sp>
      <p:sp>
        <p:nvSpPr>
          <p:cNvPr id="10" name="Text 6"/>
          <p:cNvSpPr/>
          <p:nvPr/>
        </p:nvSpPr>
        <p:spPr>
          <a:xfrm>
            <a:off x="3296722" y="3675221"/>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12" name="Text 7"/>
          <p:cNvSpPr/>
          <p:nvPr/>
        </p:nvSpPr>
        <p:spPr>
          <a:xfrm>
            <a:off x="3296722" y="4802505"/>
            <a:ext cx="2758440" cy="301585"/>
          </a:xfrm>
          <a:prstGeom prst="rect">
            <a:avLst/>
          </a:prstGeom>
          <a:noFill/>
          <a:ln/>
        </p:spPr>
        <p:txBody>
          <a:bodyPr wrap="none" rtlCol="0" anchor="t"/>
          <a:lstStyle/>
          <a:p>
            <a:pPr marL="0" indent="0" algn="l">
              <a:lnSpc>
                <a:spcPts val="2375"/>
              </a:lnSpc>
              <a:buNone/>
            </a:pPr>
            <a:endParaRPr lang="en-US" sz="1900" dirty="0"/>
          </a:p>
        </p:txBody>
      </p:sp>
      <p:sp>
        <p:nvSpPr>
          <p:cNvPr id="13" name="Text 8"/>
          <p:cNvSpPr/>
          <p:nvPr/>
        </p:nvSpPr>
        <p:spPr>
          <a:xfrm>
            <a:off x="3296722" y="5219819"/>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15" name="Text 9"/>
          <p:cNvSpPr/>
          <p:nvPr/>
        </p:nvSpPr>
        <p:spPr>
          <a:xfrm>
            <a:off x="3296722" y="6347103"/>
            <a:ext cx="3412093" cy="301585"/>
          </a:xfrm>
          <a:prstGeom prst="rect">
            <a:avLst/>
          </a:prstGeom>
          <a:noFill/>
          <a:ln/>
        </p:spPr>
        <p:txBody>
          <a:bodyPr wrap="none" rtlCol="0" anchor="t"/>
          <a:lstStyle/>
          <a:p>
            <a:pPr marL="0" indent="0" algn="l">
              <a:lnSpc>
                <a:spcPts val="2375"/>
              </a:lnSpc>
              <a:buNone/>
            </a:pPr>
            <a:endParaRPr lang="en-US" sz="1900" dirty="0"/>
          </a:p>
        </p:txBody>
      </p:sp>
      <p:sp>
        <p:nvSpPr>
          <p:cNvPr id="16" name="Text 10"/>
          <p:cNvSpPr/>
          <p:nvPr/>
        </p:nvSpPr>
        <p:spPr>
          <a:xfrm>
            <a:off x="3296722" y="6764417"/>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20" name="TextBox 19">
            <a:extLst>
              <a:ext uri="{FF2B5EF4-FFF2-40B4-BE49-F238E27FC236}">
                <a16:creationId xmlns:a16="http://schemas.microsoft.com/office/drawing/2014/main" id="{9690A335-851F-8F15-C2D8-1173DE45ED98}"/>
              </a:ext>
            </a:extLst>
          </p:cNvPr>
          <p:cNvSpPr txBox="1"/>
          <p:nvPr/>
        </p:nvSpPr>
        <p:spPr>
          <a:xfrm>
            <a:off x="1538868" y="1248937"/>
            <a:ext cx="5285678" cy="369332"/>
          </a:xfrm>
          <a:prstGeom prst="rect">
            <a:avLst/>
          </a:prstGeom>
          <a:noFill/>
        </p:spPr>
        <p:txBody>
          <a:bodyPr wrap="square" rtlCol="0">
            <a:spAutoFit/>
          </a:bodyPr>
          <a:lstStyle/>
          <a:p>
            <a:r>
              <a:rPr lang="en-IN" dirty="0"/>
              <a:t>Licence Plate dataset:</a:t>
            </a:r>
          </a:p>
        </p:txBody>
      </p:sp>
      <p:pic>
        <p:nvPicPr>
          <p:cNvPr id="11" name="Picture 10">
            <a:extLst>
              <a:ext uri="{FF2B5EF4-FFF2-40B4-BE49-F238E27FC236}">
                <a16:creationId xmlns:a16="http://schemas.microsoft.com/office/drawing/2014/main" id="{4EED51C5-B89B-85C6-4575-3D2699900259}"/>
              </a:ext>
            </a:extLst>
          </p:cNvPr>
          <p:cNvPicPr>
            <a:picLocks noChangeAspect="1"/>
          </p:cNvPicPr>
          <p:nvPr/>
        </p:nvPicPr>
        <p:blipFill>
          <a:blip r:embed="rId3"/>
          <a:stretch>
            <a:fillRect/>
          </a:stretch>
        </p:blipFill>
        <p:spPr>
          <a:xfrm>
            <a:off x="1388532" y="1665090"/>
            <a:ext cx="12031754" cy="5992061"/>
          </a:xfrm>
          <a:prstGeom prst="rect">
            <a:avLst/>
          </a:prstGeom>
        </p:spPr>
      </p:pic>
    </p:spTree>
    <p:extLst>
      <p:ext uri="{BB962C8B-B14F-4D97-AF65-F5344CB8AC3E}">
        <p14:creationId xmlns:p14="http://schemas.microsoft.com/office/powerpoint/2010/main" val="516985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4" name="Text 2"/>
          <p:cNvSpPr/>
          <p:nvPr/>
        </p:nvSpPr>
        <p:spPr>
          <a:xfrm>
            <a:off x="2041803" y="530900"/>
            <a:ext cx="5900618" cy="603290"/>
          </a:xfrm>
          <a:prstGeom prst="rect">
            <a:avLst/>
          </a:prstGeom>
          <a:noFill/>
          <a:ln/>
        </p:spPr>
        <p:txBody>
          <a:bodyPr wrap="none" rtlCol="0" anchor="t"/>
          <a:lstStyle/>
          <a:p>
            <a:pPr marL="0" indent="0">
              <a:lnSpc>
                <a:spcPts val="4751"/>
              </a:lnSpc>
              <a:buNone/>
            </a:pPr>
            <a:r>
              <a:rPr lang="en-US" sz="3801" dirty="0">
                <a:solidFill>
                  <a:srgbClr val="476FD6"/>
                </a:solidFill>
                <a:latin typeface="Roboto Slab" pitchFamily="34" charset="0"/>
                <a:ea typeface="Roboto Slab" pitchFamily="34" charset="-122"/>
                <a:cs typeface="Roboto Slab" pitchFamily="34" charset="-120"/>
              </a:rPr>
              <a:t>Detections:</a:t>
            </a:r>
            <a:endParaRPr lang="en-US" sz="3801" dirty="0"/>
          </a:p>
        </p:txBody>
      </p:sp>
      <p:sp>
        <p:nvSpPr>
          <p:cNvPr id="6" name="Text 3"/>
          <p:cNvSpPr/>
          <p:nvPr/>
        </p:nvSpPr>
        <p:spPr>
          <a:xfrm>
            <a:off x="3296722" y="1713309"/>
            <a:ext cx="2413397" cy="301585"/>
          </a:xfrm>
          <a:prstGeom prst="rect">
            <a:avLst/>
          </a:prstGeom>
          <a:noFill/>
          <a:ln/>
        </p:spPr>
        <p:txBody>
          <a:bodyPr wrap="none" rtlCol="0" anchor="t"/>
          <a:lstStyle/>
          <a:p>
            <a:pPr marL="0" indent="0" algn="l">
              <a:lnSpc>
                <a:spcPts val="2375"/>
              </a:lnSpc>
              <a:buNone/>
            </a:pPr>
            <a:endParaRPr lang="en-US" sz="1900" dirty="0"/>
          </a:p>
        </p:txBody>
      </p:sp>
      <p:sp>
        <p:nvSpPr>
          <p:cNvPr id="7" name="Text 4"/>
          <p:cNvSpPr/>
          <p:nvPr/>
        </p:nvSpPr>
        <p:spPr>
          <a:xfrm>
            <a:off x="3296722" y="2130623"/>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9" name="Text 5"/>
          <p:cNvSpPr/>
          <p:nvPr/>
        </p:nvSpPr>
        <p:spPr>
          <a:xfrm>
            <a:off x="3296722" y="3257907"/>
            <a:ext cx="2413397" cy="301585"/>
          </a:xfrm>
          <a:prstGeom prst="rect">
            <a:avLst/>
          </a:prstGeom>
          <a:noFill/>
          <a:ln/>
        </p:spPr>
        <p:txBody>
          <a:bodyPr wrap="none" rtlCol="0" anchor="t"/>
          <a:lstStyle/>
          <a:p>
            <a:pPr marL="0" indent="0" algn="l">
              <a:lnSpc>
                <a:spcPts val="2375"/>
              </a:lnSpc>
              <a:buNone/>
            </a:pPr>
            <a:endParaRPr lang="en-US" sz="1900" dirty="0"/>
          </a:p>
        </p:txBody>
      </p:sp>
      <p:sp>
        <p:nvSpPr>
          <p:cNvPr id="10" name="Text 6"/>
          <p:cNvSpPr/>
          <p:nvPr/>
        </p:nvSpPr>
        <p:spPr>
          <a:xfrm>
            <a:off x="3296722" y="3675221"/>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12" name="Text 7"/>
          <p:cNvSpPr/>
          <p:nvPr/>
        </p:nvSpPr>
        <p:spPr>
          <a:xfrm>
            <a:off x="3296722" y="4802505"/>
            <a:ext cx="2758440" cy="301585"/>
          </a:xfrm>
          <a:prstGeom prst="rect">
            <a:avLst/>
          </a:prstGeom>
          <a:noFill/>
          <a:ln/>
        </p:spPr>
        <p:txBody>
          <a:bodyPr wrap="none" rtlCol="0" anchor="t"/>
          <a:lstStyle/>
          <a:p>
            <a:pPr marL="0" indent="0" algn="l">
              <a:lnSpc>
                <a:spcPts val="2375"/>
              </a:lnSpc>
              <a:buNone/>
            </a:pPr>
            <a:endParaRPr lang="en-US" sz="1900" dirty="0"/>
          </a:p>
        </p:txBody>
      </p:sp>
      <p:sp>
        <p:nvSpPr>
          <p:cNvPr id="13" name="Text 8"/>
          <p:cNvSpPr/>
          <p:nvPr/>
        </p:nvSpPr>
        <p:spPr>
          <a:xfrm>
            <a:off x="3296722" y="5219819"/>
            <a:ext cx="9291876" cy="617934"/>
          </a:xfrm>
          <a:prstGeom prst="rect">
            <a:avLst/>
          </a:prstGeom>
          <a:noFill/>
          <a:ln/>
        </p:spPr>
        <p:txBody>
          <a:bodyPr wrap="square" rtlCol="0" anchor="t"/>
          <a:lstStyle/>
          <a:p>
            <a:pPr marL="0" indent="0" algn="l">
              <a:lnSpc>
                <a:spcPts val="2432"/>
              </a:lnSpc>
              <a:buNone/>
            </a:pPr>
            <a:endParaRPr lang="en-US" sz="1520" dirty="0"/>
          </a:p>
        </p:txBody>
      </p:sp>
      <p:sp>
        <p:nvSpPr>
          <p:cNvPr id="15" name="Text 9"/>
          <p:cNvSpPr/>
          <p:nvPr/>
        </p:nvSpPr>
        <p:spPr>
          <a:xfrm>
            <a:off x="3296722" y="6347103"/>
            <a:ext cx="3412093" cy="301585"/>
          </a:xfrm>
          <a:prstGeom prst="rect">
            <a:avLst/>
          </a:prstGeom>
          <a:noFill/>
          <a:ln/>
        </p:spPr>
        <p:txBody>
          <a:bodyPr wrap="none" rtlCol="0" anchor="t"/>
          <a:lstStyle/>
          <a:p>
            <a:pPr marL="0" indent="0" algn="l">
              <a:lnSpc>
                <a:spcPts val="2375"/>
              </a:lnSpc>
              <a:buNone/>
            </a:pPr>
            <a:endParaRPr lang="en-US" sz="1900" dirty="0"/>
          </a:p>
        </p:txBody>
      </p:sp>
      <p:sp>
        <p:nvSpPr>
          <p:cNvPr id="16" name="Text 10"/>
          <p:cNvSpPr/>
          <p:nvPr/>
        </p:nvSpPr>
        <p:spPr>
          <a:xfrm>
            <a:off x="3296722" y="6764417"/>
            <a:ext cx="9291876" cy="617934"/>
          </a:xfrm>
          <a:prstGeom prst="rect">
            <a:avLst/>
          </a:prstGeom>
          <a:noFill/>
          <a:ln/>
        </p:spPr>
        <p:txBody>
          <a:bodyPr wrap="square" rtlCol="0" anchor="t"/>
          <a:lstStyle/>
          <a:p>
            <a:pPr marL="0" indent="0" algn="l">
              <a:lnSpc>
                <a:spcPts val="2432"/>
              </a:lnSpc>
              <a:buNone/>
            </a:pPr>
            <a:endParaRPr lang="en-US" sz="1520" dirty="0"/>
          </a:p>
        </p:txBody>
      </p:sp>
      <p:pic>
        <p:nvPicPr>
          <p:cNvPr id="8" name="Picture 7">
            <a:extLst>
              <a:ext uri="{FF2B5EF4-FFF2-40B4-BE49-F238E27FC236}">
                <a16:creationId xmlns:a16="http://schemas.microsoft.com/office/drawing/2014/main" id="{A6221EF1-E997-98CB-2594-948062AE05EB}"/>
              </a:ext>
            </a:extLst>
          </p:cNvPr>
          <p:cNvPicPr>
            <a:picLocks noChangeAspect="1"/>
          </p:cNvPicPr>
          <p:nvPr/>
        </p:nvPicPr>
        <p:blipFill>
          <a:blip r:embed="rId3"/>
          <a:stretch>
            <a:fillRect/>
          </a:stretch>
        </p:blipFill>
        <p:spPr>
          <a:xfrm>
            <a:off x="4009948" y="1647142"/>
            <a:ext cx="2197405" cy="2090214"/>
          </a:xfrm>
          <a:prstGeom prst="rect">
            <a:avLst/>
          </a:prstGeom>
        </p:spPr>
      </p:pic>
      <p:pic>
        <p:nvPicPr>
          <p:cNvPr id="14" name="Picture 13">
            <a:extLst>
              <a:ext uri="{FF2B5EF4-FFF2-40B4-BE49-F238E27FC236}">
                <a16:creationId xmlns:a16="http://schemas.microsoft.com/office/drawing/2014/main" id="{38FCE5BC-6988-3A22-C05D-B02ECAACFECE}"/>
              </a:ext>
            </a:extLst>
          </p:cNvPr>
          <p:cNvPicPr>
            <a:picLocks noChangeAspect="1"/>
          </p:cNvPicPr>
          <p:nvPr/>
        </p:nvPicPr>
        <p:blipFill>
          <a:blip r:embed="rId4"/>
          <a:stretch>
            <a:fillRect/>
          </a:stretch>
        </p:blipFill>
        <p:spPr>
          <a:xfrm>
            <a:off x="7315200" y="1665090"/>
            <a:ext cx="2621441" cy="2115938"/>
          </a:xfrm>
          <a:prstGeom prst="rect">
            <a:avLst/>
          </a:prstGeom>
        </p:spPr>
      </p:pic>
      <p:pic>
        <p:nvPicPr>
          <p:cNvPr id="18" name="Picture 17">
            <a:extLst>
              <a:ext uri="{FF2B5EF4-FFF2-40B4-BE49-F238E27FC236}">
                <a16:creationId xmlns:a16="http://schemas.microsoft.com/office/drawing/2014/main" id="{163C9402-49C3-A0BF-788F-FA226C11ADAB}"/>
              </a:ext>
            </a:extLst>
          </p:cNvPr>
          <p:cNvPicPr>
            <a:picLocks noChangeAspect="1"/>
          </p:cNvPicPr>
          <p:nvPr/>
        </p:nvPicPr>
        <p:blipFill>
          <a:blip r:embed="rId5"/>
          <a:stretch>
            <a:fillRect/>
          </a:stretch>
        </p:blipFill>
        <p:spPr>
          <a:xfrm>
            <a:off x="10083595" y="1789396"/>
            <a:ext cx="2894355" cy="1867326"/>
          </a:xfrm>
          <a:prstGeom prst="rect">
            <a:avLst/>
          </a:prstGeom>
        </p:spPr>
      </p:pic>
      <p:pic>
        <p:nvPicPr>
          <p:cNvPr id="22" name="Picture 21">
            <a:extLst>
              <a:ext uri="{FF2B5EF4-FFF2-40B4-BE49-F238E27FC236}">
                <a16:creationId xmlns:a16="http://schemas.microsoft.com/office/drawing/2014/main" id="{0CFBB2BF-61FD-88BB-2823-12837327A3E1}"/>
              </a:ext>
            </a:extLst>
          </p:cNvPr>
          <p:cNvPicPr>
            <a:picLocks noChangeAspect="1"/>
          </p:cNvPicPr>
          <p:nvPr/>
        </p:nvPicPr>
        <p:blipFill>
          <a:blip r:embed="rId6"/>
          <a:stretch>
            <a:fillRect/>
          </a:stretch>
        </p:blipFill>
        <p:spPr>
          <a:xfrm>
            <a:off x="1305858" y="1585114"/>
            <a:ext cx="2496935" cy="2239098"/>
          </a:xfrm>
          <a:prstGeom prst="rect">
            <a:avLst/>
          </a:prstGeom>
        </p:spPr>
      </p:pic>
      <p:sp>
        <p:nvSpPr>
          <p:cNvPr id="23" name="TextBox 22">
            <a:extLst>
              <a:ext uri="{FF2B5EF4-FFF2-40B4-BE49-F238E27FC236}">
                <a16:creationId xmlns:a16="http://schemas.microsoft.com/office/drawing/2014/main" id="{332B283F-CF79-FCFF-25E2-5B53F9D8E291}"/>
              </a:ext>
            </a:extLst>
          </p:cNvPr>
          <p:cNvSpPr txBox="1"/>
          <p:nvPr/>
        </p:nvSpPr>
        <p:spPr>
          <a:xfrm>
            <a:off x="2280651" y="3980773"/>
            <a:ext cx="3256138" cy="369332"/>
          </a:xfrm>
          <a:prstGeom prst="rect">
            <a:avLst/>
          </a:prstGeom>
          <a:noFill/>
        </p:spPr>
        <p:txBody>
          <a:bodyPr wrap="square" rtlCol="0">
            <a:spAutoFit/>
          </a:bodyPr>
          <a:lstStyle/>
          <a:p>
            <a:r>
              <a:rPr lang="en-IN" dirty="0"/>
              <a:t>License Plate dataset Detections</a:t>
            </a:r>
          </a:p>
        </p:txBody>
      </p:sp>
      <p:sp>
        <p:nvSpPr>
          <p:cNvPr id="24" name="TextBox 23">
            <a:extLst>
              <a:ext uri="{FF2B5EF4-FFF2-40B4-BE49-F238E27FC236}">
                <a16:creationId xmlns:a16="http://schemas.microsoft.com/office/drawing/2014/main" id="{006474F8-A3F2-1F09-260E-A95EAC149320}"/>
              </a:ext>
            </a:extLst>
          </p:cNvPr>
          <p:cNvSpPr txBox="1"/>
          <p:nvPr/>
        </p:nvSpPr>
        <p:spPr>
          <a:xfrm>
            <a:off x="8817931" y="3937589"/>
            <a:ext cx="2531327" cy="369332"/>
          </a:xfrm>
          <a:prstGeom prst="rect">
            <a:avLst/>
          </a:prstGeom>
          <a:noFill/>
        </p:spPr>
        <p:txBody>
          <a:bodyPr wrap="square" rtlCol="0">
            <a:spAutoFit/>
          </a:bodyPr>
          <a:lstStyle/>
          <a:p>
            <a:r>
              <a:rPr lang="en-IN" dirty="0" err="1"/>
              <a:t>Inria</a:t>
            </a:r>
            <a:r>
              <a:rPr lang="en-IN" dirty="0"/>
              <a:t> dataset detections</a:t>
            </a:r>
          </a:p>
        </p:txBody>
      </p:sp>
      <p:pic>
        <p:nvPicPr>
          <p:cNvPr id="26" name="Picture 25">
            <a:extLst>
              <a:ext uri="{FF2B5EF4-FFF2-40B4-BE49-F238E27FC236}">
                <a16:creationId xmlns:a16="http://schemas.microsoft.com/office/drawing/2014/main" id="{877C4300-5BD2-F4F7-D52A-EE2A555C9635}"/>
              </a:ext>
            </a:extLst>
          </p:cNvPr>
          <p:cNvPicPr>
            <a:picLocks noChangeAspect="1"/>
          </p:cNvPicPr>
          <p:nvPr/>
        </p:nvPicPr>
        <p:blipFill>
          <a:blip r:embed="rId7"/>
          <a:stretch>
            <a:fillRect/>
          </a:stretch>
        </p:blipFill>
        <p:spPr>
          <a:xfrm>
            <a:off x="4174332" y="4707692"/>
            <a:ext cx="2845088" cy="1955446"/>
          </a:xfrm>
          <a:prstGeom prst="rect">
            <a:avLst/>
          </a:prstGeom>
        </p:spPr>
      </p:pic>
      <p:pic>
        <p:nvPicPr>
          <p:cNvPr id="28" name="Picture 27">
            <a:extLst>
              <a:ext uri="{FF2B5EF4-FFF2-40B4-BE49-F238E27FC236}">
                <a16:creationId xmlns:a16="http://schemas.microsoft.com/office/drawing/2014/main" id="{9499C605-78FC-21C6-C0F8-9FF68680BDE9}"/>
              </a:ext>
            </a:extLst>
          </p:cNvPr>
          <p:cNvPicPr>
            <a:picLocks noChangeAspect="1"/>
          </p:cNvPicPr>
          <p:nvPr/>
        </p:nvPicPr>
        <p:blipFill>
          <a:blip r:embed="rId8"/>
          <a:stretch>
            <a:fillRect/>
          </a:stretch>
        </p:blipFill>
        <p:spPr>
          <a:xfrm>
            <a:off x="1069439" y="4750876"/>
            <a:ext cx="2845088" cy="1852271"/>
          </a:xfrm>
          <a:prstGeom prst="rect">
            <a:avLst/>
          </a:prstGeom>
        </p:spPr>
      </p:pic>
      <p:sp>
        <p:nvSpPr>
          <p:cNvPr id="29" name="TextBox 28">
            <a:extLst>
              <a:ext uri="{FF2B5EF4-FFF2-40B4-BE49-F238E27FC236}">
                <a16:creationId xmlns:a16="http://schemas.microsoft.com/office/drawing/2014/main" id="{1086FB3D-FEEE-9E14-F892-8266A49D5806}"/>
              </a:ext>
            </a:extLst>
          </p:cNvPr>
          <p:cNvSpPr txBox="1"/>
          <p:nvPr/>
        </p:nvSpPr>
        <p:spPr>
          <a:xfrm>
            <a:off x="1828800" y="6991815"/>
            <a:ext cx="2845089" cy="369332"/>
          </a:xfrm>
          <a:prstGeom prst="rect">
            <a:avLst/>
          </a:prstGeom>
          <a:noFill/>
        </p:spPr>
        <p:txBody>
          <a:bodyPr wrap="square" rtlCol="0">
            <a:spAutoFit/>
          </a:bodyPr>
          <a:lstStyle/>
          <a:p>
            <a:r>
              <a:rPr lang="en-IN" dirty="0"/>
              <a:t>Highway dataset Detections</a:t>
            </a:r>
          </a:p>
        </p:txBody>
      </p:sp>
      <p:pic>
        <p:nvPicPr>
          <p:cNvPr id="31" name="Picture 30">
            <a:extLst>
              <a:ext uri="{FF2B5EF4-FFF2-40B4-BE49-F238E27FC236}">
                <a16:creationId xmlns:a16="http://schemas.microsoft.com/office/drawing/2014/main" id="{34EB7D3A-3999-8F24-9408-A0FAAAF5074A}"/>
              </a:ext>
            </a:extLst>
          </p:cNvPr>
          <p:cNvPicPr>
            <a:picLocks noChangeAspect="1"/>
          </p:cNvPicPr>
          <p:nvPr/>
        </p:nvPicPr>
        <p:blipFill>
          <a:blip r:embed="rId9"/>
          <a:stretch>
            <a:fillRect/>
          </a:stretch>
        </p:blipFill>
        <p:spPr>
          <a:xfrm>
            <a:off x="7631610" y="4492437"/>
            <a:ext cx="2614278" cy="2295787"/>
          </a:xfrm>
          <a:prstGeom prst="rect">
            <a:avLst/>
          </a:prstGeom>
        </p:spPr>
      </p:pic>
      <p:pic>
        <p:nvPicPr>
          <p:cNvPr id="33" name="Picture 32">
            <a:extLst>
              <a:ext uri="{FF2B5EF4-FFF2-40B4-BE49-F238E27FC236}">
                <a16:creationId xmlns:a16="http://schemas.microsoft.com/office/drawing/2014/main" id="{F49D5C5E-1831-074F-EEF7-C8482180740A}"/>
              </a:ext>
            </a:extLst>
          </p:cNvPr>
          <p:cNvPicPr>
            <a:picLocks noChangeAspect="1"/>
          </p:cNvPicPr>
          <p:nvPr/>
        </p:nvPicPr>
        <p:blipFill>
          <a:blip r:embed="rId10"/>
          <a:stretch>
            <a:fillRect/>
          </a:stretch>
        </p:blipFill>
        <p:spPr>
          <a:xfrm>
            <a:off x="10411145" y="4425797"/>
            <a:ext cx="3561329" cy="2362427"/>
          </a:xfrm>
          <a:prstGeom prst="rect">
            <a:avLst/>
          </a:prstGeom>
        </p:spPr>
      </p:pic>
      <p:sp>
        <p:nvSpPr>
          <p:cNvPr id="34" name="TextBox 33">
            <a:extLst>
              <a:ext uri="{FF2B5EF4-FFF2-40B4-BE49-F238E27FC236}">
                <a16:creationId xmlns:a16="http://schemas.microsoft.com/office/drawing/2014/main" id="{DD6ED713-3A60-8173-08D7-E8524CDD5AC8}"/>
              </a:ext>
            </a:extLst>
          </p:cNvPr>
          <p:cNvSpPr txBox="1"/>
          <p:nvPr/>
        </p:nvSpPr>
        <p:spPr>
          <a:xfrm>
            <a:off x="7970611" y="7055270"/>
            <a:ext cx="4617987" cy="369332"/>
          </a:xfrm>
          <a:prstGeom prst="rect">
            <a:avLst/>
          </a:prstGeom>
          <a:noFill/>
        </p:spPr>
        <p:txBody>
          <a:bodyPr wrap="square" rtlCol="0">
            <a:spAutoFit/>
          </a:bodyPr>
          <a:lstStyle/>
          <a:p>
            <a:r>
              <a:rPr lang="en-IN" dirty="0"/>
              <a:t>Speed Estimation and License Plate Recognition</a:t>
            </a:r>
          </a:p>
        </p:txBody>
      </p:sp>
    </p:spTree>
    <p:extLst>
      <p:ext uri="{BB962C8B-B14F-4D97-AF65-F5344CB8AC3E}">
        <p14:creationId xmlns:p14="http://schemas.microsoft.com/office/powerpoint/2010/main" val="3884765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41012" y="535259"/>
            <a:ext cx="7415927" cy="1007314"/>
          </a:xfrm>
          <a:prstGeom prst="rect">
            <a:avLst/>
          </a:prstGeom>
          <a:noFill/>
          <a:ln/>
        </p:spPr>
        <p:txBody>
          <a:bodyPr wrap="square" rtlCol="0" anchor="t"/>
          <a:lstStyle/>
          <a:p>
            <a:pPr marL="0" indent="0">
              <a:lnSpc>
                <a:spcPts val="8384"/>
              </a:lnSpc>
              <a:buNone/>
            </a:pPr>
            <a:r>
              <a:rPr lang="en-US" sz="3600" dirty="0">
                <a:solidFill>
                  <a:srgbClr val="476FD6"/>
                </a:solidFill>
                <a:latin typeface="Roboto Slab" pitchFamily="34" charset="0"/>
                <a:ea typeface="Roboto Slab" pitchFamily="34" charset="-122"/>
                <a:cs typeface="Roboto Slab" pitchFamily="34" charset="-120"/>
              </a:rPr>
              <a:t>Conclusion</a:t>
            </a:r>
            <a:endParaRPr lang="en-US" sz="3600" dirty="0"/>
          </a:p>
        </p:txBody>
      </p:sp>
      <p:sp>
        <p:nvSpPr>
          <p:cNvPr id="6" name="Text 3"/>
          <p:cNvSpPr/>
          <p:nvPr/>
        </p:nvSpPr>
        <p:spPr>
          <a:xfrm>
            <a:off x="864037" y="5106829"/>
            <a:ext cx="7415927" cy="1580198"/>
          </a:xfrm>
          <a:prstGeom prst="rect">
            <a:avLst/>
          </a:prstGeom>
          <a:noFill/>
          <a:ln/>
        </p:spPr>
        <p:txBody>
          <a:bodyPr wrap="square" rtlCol="0" anchor="t"/>
          <a:lstStyle/>
          <a:p>
            <a:pPr marL="0" indent="0">
              <a:lnSpc>
                <a:spcPts val="3110"/>
              </a:lnSpc>
              <a:buNone/>
            </a:pPr>
            <a:endParaRPr lang="en-US" sz="1944" dirty="0"/>
          </a:p>
        </p:txBody>
      </p:sp>
      <p:sp>
        <p:nvSpPr>
          <p:cNvPr id="8" name="TextBox 7">
            <a:extLst>
              <a:ext uri="{FF2B5EF4-FFF2-40B4-BE49-F238E27FC236}">
                <a16:creationId xmlns:a16="http://schemas.microsoft.com/office/drawing/2014/main" id="{7F246EAD-9E93-900B-76C9-A48AD262C7C0}"/>
              </a:ext>
            </a:extLst>
          </p:cNvPr>
          <p:cNvSpPr txBox="1"/>
          <p:nvPr/>
        </p:nvSpPr>
        <p:spPr>
          <a:xfrm>
            <a:off x="864038" y="1839951"/>
            <a:ext cx="7856216" cy="2031325"/>
          </a:xfrm>
          <a:prstGeom prst="rect">
            <a:avLst/>
          </a:prstGeom>
          <a:noFill/>
        </p:spPr>
        <p:txBody>
          <a:bodyPr wrap="square" rtlCol="0">
            <a:spAutoFit/>
          </a:bodyPr>
          <a:lstStyle/>
          <a:p>
            <a:pPr lvl="1"/>
            <a:r>
              <a:rPr lang="en-US" dirty="0">
                <a:solidFill>
                  <a:srgbClr val="000000"/>
                </a:solidFill>
                <a:effectLst/>
                <a:latin typeface="Amasis MT Pro" panose="02040504050005020304" pitchFamily="18" charset="0"/>
              </a:rPr>
              <a:t>In summary, we efficiently tuned the YOLOv8model for small to medium-sized objects, bringing about a good boost in speed and accuracy for real-time applications. Targeted removal of layers responsible for large object detection has leanified the architecture to be more compliant with our dataset characteristics. It has such refinement that not only brings about </a:t>
            </a:r>
            <a:endParaRPr lang="en-US" dirty="0"/>
          </a:p>
          <a:p>
            <a:pPr lvl="1"/>
            <a:r>
              <a:rPr lang="en-US" dirty="0">
                <a:solidFill>
                  <a:srgbClr val="000000"/>
                </a:solidFill>
                <a:effectLst/>
                <a:latin typeface="Amasis MT Pro" panose="02040504050005020304" pitchFamily="18" charset="0"/>
              </a:rPr>
              <a:t>significantly higher computational efficiency but greatly enhances model precision in particular object detection and classification tasks. </a:t>
            </a:r>
            <a:endParaRPr lang="en-IN" dirty="0"/>
          </a:p>
        </p:txBody>
      </p:sp>
      <p:sp>
        <p:nvSpPr>
          <p:cNvPr id="9" name="Text 2">
            <a:extLst>
              <a:ext uri="{FF2B5EF4-FFF2-40B4-BE49-F238E27FC236}">
                <a16:creationId xmlns:a16="http://schemas.microsoft.com/office/drawing/2014/main" id="{ED0FB8AC-C1F7-3EC0-0DB4-B883CAE9E784}"/>
              </a:ext>
            </a:extLst>
          </p:cNvPr>
          <p:cNvSpPr/>
          <p:nvPr/>
        </p:nvSpPr>
        <p:spPr>
          <a:xfrm>
            <a:off x="641011" y="3776547"/>
            <a:ext cx="7415927" cy="1007314"/>
          </a:xfrm>
          <a:prstGeom prst="rect">
            <a:avLst/>
          </a:prstGeom>
          <a:noFill/>
          <a:ln/>
        </p:spPr>
        <p:txBody>
          <a:bodyPr wrap="square" rtlCol="0" anchor="t"/>
          <a:lstStyle/>
          <a:p>
            <a:pPr marL="0" indent="0">
              <a:lnSpc>
                <a:spcPts val="8384"/>
              </a:lnSpc>
              <a:buNone/>
            </a:pPr>
            <a:r>
              <a:rPr lang="en-US" sz="3600" dirty="0">
                <a:solidFill>
                  <a:srgbClr val="476FD6"/>
                </a:solidFill>
                <a:latin typeface="Roboto Slab" pitchFamily="34" charset="0"/>
                <a:ea typeface="Roboto Slab" pitchFamily="34" charset="-122"/>
                <a:cs typeface="Roboto Slab" pitchFamily="34" charset="-120"/>
              </a:rPr>
              <a:t>References:</a:t>
            </a:r>
            <a:endParaRPr lang="en-US" sz="3600" dirty="0"/>
          </a:p>
        </p:txBody>
      </p:sp>
      <p:sp>
        <p:nvSpPr>
          <p:cNvPr id="11" name="TextBox 10">
            <a:extLst>
              <a:ext uri="{FF2B5EF4-FFF2-40B4-BE49-F238E27FC236}">
                <a16:creationId xmlns:a16="http://schemas.microsoft.com/office/drawing/2014/main" id="{BD7291DD-B5D8-8ED1-4851-74B8A061C8D7}"/>
              </a:ext>
            </a:extLst>
          </p:cNvPr>
          <p:cNvSpPr txBox="1"/>
          <p:nvPr/>
        </p:nvSpPr>
        <p:spPr>
          <a:xfrm>
            <a:off x="744253" y="4843202"/>
            <a:ext cx="7856216" cy="2862322"/>
          </a:xfrm>
          <a:prstGeom prst="rect">
            <a:avLst/>
          </a:prstGeom>
          <a:noFill/>
        </p:spPr>
        <p:txBody>
          <a:bodyPr wrap="square" rtlCol="0">
            <a:spAutoFit/>
          </a:bodyPr>
          <a:lstStyle/>
          <a:p>
            <a:r>
              <a:rPr lang="en-US" dirty="0">
                <a:hlinkClick r:id="rId4"/>
              </a:rPr>
              <a:t>Vehicle License Plate Detection and Recognition Using Neural Network | IEEE Conference Publication | IEEE Xplore</a:t>
            </a:r>
            <a:endParaRPr lang="en-US" dirty="0"/>
          </a:p>
          <a:p>
            <a:r>
              <a:rPr lang="en-US" dirty="0">
                <a:hlinkClick r:id="rId5"/>
              </a:rPr>
              <a:t>Enhancing automated vehicle identification by integrating YOLO v8 and OCR techniques for high-precision license plate detection and recognition | Scientific Reports (nature.com)</a:t>
            </a:r>
            <a:endParaRPr lang="en-US" dirty="0"/>
          </a:p>
          <a:p>
            <a:r>
              <a:rPr lang="en-US" dirty="0">
                <a:hlinkClick r:id="rId6"/>
              </a:rPr>
              <a:t>Sensors | Free Full-Text | Vehicle Detection Algorithms for Autonomous Driving: A Review (mdpi.com)</a:t>
            </a:r>
            <a:endParaRPr lang="en-US" dirty="0"/>
          </a:p>
          <a:p>
            <a:r>
              <a:rPr lang="en-US" dirty="0">
                <a:hlinkClick r:id="rId7"/>
              </a:rPr>
              <a:t>Pedestrian Detection: An Evaluation of the State of the Art | IEEE Journals &amp; Magazine | IEEE Xplore</a:t>
            </a:r>
            <a:endParaRPr lang="en-US" dirty="0"/>
          </a:p>
          <a:p>
            <a:r>
              <a:rPr lang="en-US" dirty="0">
                <a:hlinkClick r:id="rId8"/>
              </a:rPr>
              <a:t>OpenCV Vehicle Detection, Tracking, and Speed Estimation - </a:t>
            </a:r>
            <a:r>
              <a:rPr lang="en-US" dirty="0" err="1">
                <a:hlinkClick r:id="rId8"/>
              </a:rPr>
              <a:t>PyImageSearch</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241584"/>
            <a:ext cx="7415927" cy="1543050"/>
          </a:xfrm>
          <a:prstGeom prst="rect">
            <a:avLst/>
          </a:prstGeom>
          <a:noFill/>
          <a:ln/>
        </p:spPr>
        <p:txBody>
          <a:bodyPr wrap="square" rtlCol="0" anchor="t"/>
          <a:lstStyle/>
          <a:p>
            <a:pPr marL="0" indent="0">
              <a:lnSpc>
                <a:spcPts val="6075"/>
              </a:lnSpc>
              <a:buNone/>
            </a:pPr>
            <a:r>
              <a:rPr lang="en-US" sz="4860" dirty="0">
                <a:solidFill>
                  <a:srgbClr val="476FD6"/>
                </a:solidFill>
                <a:latin typeface="Roboto Slab" pitchFamily="34" charset="0"/>
                <a:ea typeface="Roboto Slab" pitchFamily="34" charset="-122"/>
                <a:cs typeface="Roboto Slab" pitchFamily="34" charset="-120"/>
              </a:rPr>
              <a:t>Overview of YOLOV8 Object Detection Model</a:t>
            </a:r>
            <a:endParaRPr lang="en-US" sz="4860" dirty="0"/>
          </a:p>
        </p:txBody>
      </p:sp>
      <p:sp>
        <p:nvSpPr>
          <p:cNvPr id="6" name="Text 3"/>
          <p:cNvSpPr/>
          <p:nvPr/>
        </p:nvSpPr>
        <p:spPr>
          <a:xfrm>
            <a:off x="864037" y="3154918"/>
            <a:ext cx="7415927" cy="158019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YOLOV8 is the latest iteration of the revolutionary You Only Look Once (YOLO) object detection model. It builds upon the strengths of previous versions to deliver state-of-the-art performance in real-time object detection and classification.</a:t>
            </a:r>
            <a:endParaRPr lang="en-US" sz="1944" dirty="0"/>
          </a:p>
        </p:txBody>
      </p:sp>
      <p:sp>
        <p:nvSpPr>
          <p:cNvPr id="7" name="Text 4"/>
          <p:cNvSpPr/>
          <p:nvPr/>
        </p:nvSpPr>
        <p:spPr>
          <a:xfrm>
            <a:off x="864037" y="5012769"/>
            <a:ext cx="7415927" cy="1975247"/>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The YOLOV8 architecture incorporates advanced neural network techniques, such as improved feature extraction and spatial pyramid pooling, to enhance accuracy and speed. Its modular design allows for seamless integration into a variety of computer vision applications.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838438" y="1042630"/>
            <a:ext cx="10126385" cy="748546"/>
          </a:xfrm>
          <a:prstGeom prst="rect">
            <a:avLst/>
          </a:prstGeom>
          <a:noFill/>
          <a:ln/>
        </p:spPr>
        <p:txBody>
          <a:bodyPr wrap="none" rtlCol="0" anchor="t"/>
          <a:lstStyle/>
          <a:p>
            <a:pPr marL="0" indent="0">
              <a:lnSpc>
                <a:spcPts val="5895"/>
              </a:lnSpc>
              <a:buNone/>
            </a:pPr>
            <a:r>
              <a:rPr lang="en-US" sz="4716" dirty="0">
                <a:solidFill>
                  <a:srgbClr val="476FD6"/>
                </a:solidFill>
                <a:latin typeface="Roboto Slab" pitchFamily="34" charset="0"/>
                <a:ea typeface="Roboto Slab" pitchFamily="34" charset="-122"/>
                <a:cs typeface="Roboto Slab" pitchFamily="34" charset="-120"/>
              </a:rPr>
              <a:t>Preprocessing and Data Preparation</a:t>
            </a:r>
            <a:endParaRPr lang="en-US" sz="4716" dirty="0"/>
          </a:p>
        </p:txBody>
      </p:sp>
      <p:sp>
        <p:nvSpPr>
          <p:cNvPr id="5" name="Shape 3"/>
          <p:cNvSpPr/>
          <p:nvPr/>
        </p:nvSpPr>
        <p:spPr>
          <a:xfrm>
            <a:off x="7291268" y="2270284"/>
            <a:ext cx="47863" cy="4916567"/>
          </a:xfrm>
          <a:prstGeom prst="rect">
            <a:avLst/>
          </a:prstGeom>
          <a:solidFill>
            <a:srgbClr val="BBC4DC"/>
          </a:solidFill>
          <a:ln/>
        </p:spPr>
      </p:sp>
      <p:sp>
        <p:nvSpPr>
          <p:cNvPr id="6" name="Shape 4"/>
          <p:cNvSpPr/>
          <p:nvPr/>
        </p:nvSpPr>
        <p:spPr>
          <a:xfrm>
            <a:off x="6207264" y="2785229"/>
            <a:ext cx="838438" cy="47863"/>
          </a:xfrm>
          <a:prstGeom prst="rect">
            <a:avLst/>
          </a:prstGeom>
          <a:solidFill>
            <a:srgbClr val="BBC4DC"/>
          </a:solidFill>
          <a:ln/>
        </p:spPr>
      </p:sp>
      <p:sp>
        <p:nvSpPr>
          <p:cNvPr id="7" name="Shape 5"/>
          <p:cNvSpPr/>
          <p:nvPr/>
        </p:nvSpPr>
        <p:spPr>
          <a:xfrm>
            <a:off x="7045702" y="2539722"/>
            <a:ext cx="538996" cy="538996"/>
          </a:xfrm>
          <a:prstGeom prst="roundRect">
            <a:avLst>
              <a:gd name="adj" fmla="val 26668"/>
            </a:avLst>
          </a:prstGeom>
          <a:solidFill>
            <a:srgbClr val="DEE7F7"/>
          </a:solidFill>
          <a:ln/>
        </p:spPr>
      </p:sp>
      <p:sp>
        <p:nvSpPr>
          <p:cNvPr id="8" name="Text 6"/>
          <p:cNvSpPr/>
          <p:nvPr/>
        </p:nvSpPr>
        <p:spPr>
          <a:xfrm>
            <a:off x="7241084" y="2629495"/>
            <a:ext cx="148114" cy="359331"/>
          </a:xfrm>
          <a:prstGeom prst="rect">
            <a:avLst/>
          </a:prstGeom>
          <a:noFill/>
          <a:ln/>
        </p:spPr>
        <p:txBody>
          <a:bodyPr wrap="none" rtlCol="0" anchor="t"/>
          <a:lstStyle/>
          <a:p>
            <a:pPr marL="0" indent="0" algn="ctr">
              <a:lnSpc>
                <a:spcPts val="2830"/>
              </a:lnSpc>
              <a:buNone/>
            </a:pPr>
            <a:r>
              <a:rPr lang="en-US" sz="2830" dirty="0">
                <a:solidFill>
                  <a:srgbClr val="476FD6"/>
                </a:solidFill>
                <a:latin typeface="Roboto Slab" pitchFamily="34" charset="0"/>
                <a:ea typeface="Roboto Slab" pitchFamily="34" charset="-122"/>
                <a:cs typeface="Roboto Slab" pitchFamily="34" charset="-120"/>
              </a:rPr>
              <a:t>1</a:t>
            </a:r>
            <a:endParaRPr lang="en-US" sz="2830" dirty="0"/>
          </a:p>
        </p:txBody>
      </p:sp>
      <p:sp>
        <p:nvSpPr>
          <p:cNvPr id="9" name="Text 7"/>
          <p:cNvSpPr/>
          <p:nvPr/>
        </p:nvSpPr>
        <p:spPr>
          <a:xfrm>
            <a:off x="3003113" y="2509838"/>
            <a:ext cx="2994541" cy="374213"/>
          </a:xfrm>
          <a:prstGeom prst="rect">
            <a:avLst/>
          </a:prstGeom>
          <a:noFill/>
          <a:ln/>
        </p:spPr>
        <p:txBody>
          <a:bodyPr wrap="none" rtlCol="0" anchor="t"/>
          <a:lstStyle/>
          <a:p>
            <a:pPr marL="0" indent="0" algn="r">
              <a:lnSpc>
                <a:spcPts val="2947"/>
              </a:lnSpc>
              <a:buNone/>
            </a:pPr>
            <a:r>
              <a:rPr lang="en-US" sz="2358" dirty="0">
                <a:solidFill>
                  <a:srgbClr val="476FD6"/>
                </a:solidFill>
                <a:latin typeface="Roboto Slab" pitchFamily="34" charset="0"/>
                <a:ea typeface="Roboto Slab" pitchFamily="34" charset="-122"/>
                <a:cs typeface="Roboto Slab" pitchFamily="34" charset="-120"/>
              </a:rPr>
              <a:t>Data Collection</a:t>
            </a:r>
            <a:endParaRPr lang="en-US" sz="2358" dirty="0"/>
          </a:p>
        </p:txBody>
      </p:sp>
      <p:sp>
        <p:nvSpPr>
          <p:cNvPr id="10" name="Text 8"/>
          <p:cNvSpPr/>
          <p:nvPr/>
        </p:nvSpPr>
        <p:spPr>
          <a:xfrm>
            <a:off x="838438" y="3027759"/>
            <a:ext cx="5159216" cy="1533049"/>
          </a:xfrm>
          <a:prstGeom prst="rect">
            <a:avLst/>
          </a:prstGeom>
          <a:noFill/>
          <a:ln/>
        </p:spPr>
        <p:txBody>
          <a:bodyPr wrap="square" rtlCol="0" anchor="t"/>
          <a:lstStyle/>
          <a:p>
            <a:pPr marL="0" indent="0" algn="r">
              <a:lnSpc>
                <a:spcPts val="3018"/>
              </a:lnSpc>
              <a:buNone/>
            </a:pPr>
            <a:r>
              <a:rPr lang="en-US" sz="1886" dirty="0">
                <a:solidFill>
                  <a:srgbClr val="15213F"/>
                </a:solidFill>
                <a:latin typeface="Roboto" pitchFamily="34" charset="0"/>
                <a:ea typeface="Roboto" pitchFamily="34" charset="-122"/>
                <a:cs typeface="Roboto" pitchFamily="34" charset="-120"/>
              </a:rPr>
              <a:t>Gather a diverse dataset of vehicle, pedestrian, and license plate images from various sources, ensuring representative coverage of different scenarios and conditions.</a:t>
            </a:r>
            <a:endParaRPr lang="en-US" sz="1886" dirty="0"/>
          </a:p>
        </p:txBody>
      </p:sp>
      <p:sp>
        <p:nvSpPr>
          <p:cNvPr id="11" name="Shape 9"/>
          <p:cNvSpPr/>
          <p:nvPr/>
        </p:nvSpPr>
        <p:spPr>
          <a:xfrm>
            <a:off x="7584698" y="3982998"/>
            <a:ext cx="838438" cy="47863"/>
          </a:xfrm>
          <a:prstGeom prst="rect">
            <a:avLst/>
          </a:prstGeom>
          <a:solidFill>
            <a:srgbClr val="BBC4DC"/>
          </a:solidFill>
          <a:ln/>
        </p:spPr>
      </p:sp>
      <p:sp>
        <p:nvSpPr>
          <p:cNvPr id="12" name="Shape 10"/>
          <p:cNvSpPr/>
          <p:nvPr/>
        </p:nvSpPr>
        <p:spPr>
          <a:xfrm>
            <a:off x="7045702" y="3737491"/>
            <a:ext cx="538996" cy="538996"/>
          </a:xfrm>
          <a:prstGeom prst="roundRect">
            <a:avLst>
              <a:gd name="adj" fmla="val 26668"/>
            </a:avLst>
          </a:prstGeom>
          <a:solidFill>
            <a:srgbClr val="DEE7F7"/>
          </a:solidFill>
          <a:ln/>
        </p:spPr>
      </p:sp>
      <p:sp>
        <p:nvSpPr>
          <p:cNvPr id="13" name="Text 11"/>
          <p:cNvSpPr/>
          <p:nvPr/>
        </p:nvSpPr>
        <p:spPr>
          <a:xfrm>
            <a:off x="7215961" y="3827264"/>
            <a:ext cx="198477" cy="359331"/>
          </a:xfrm>
          <a:prstGeom prst="rect">
            <a:avLst/>
          </a:prstGeom>
          <a:noFill/>
          <a:ln/>
        </p:spPr>
        <p:txBody>
          <a:bodyPr wrap="none" rtlCol="0" anchor="t"/>
          <a:lstStyle/>
          <a:p>
            <a:pPr marL="0" indent="0" algn="ctr">
              <a:lnSpc>
                <a:spcPts val="2830"/>
              </a:lnSpc>
              <a:buNone/>
            </a:pPr>
            <a:r>
              <a:rPr lang="en-US" sz="2830" dirty="0">
                <a:solidFill>
                  <a:srgbClr val="476FD6"/>
                </a:solidFill>
                <a:latin typeface="Roboto Slab" pitchFamily="34" charset="0"/>
                <a:ea typeface="Roboto Slab" pitchFamily="34" charset="-122"/>
                <a:cs typeface="Roboto Slab" pitchFamily="34" charset="-120"/>
              </a:rPr>
              <a:t>2</a:t>
            </a:r>
            <a:endParaRPr lang="en-US" sz="2830" dirty="0"/>
          </a:p>
        </p:txBody>
      </p:sp>
      <p:sp>
        <p:nvSpPr>
          <p:cNvPr id="14" name="Text 12"/>
          <p:cNvSpPr/>
          <p:nvPr/>
        </p:nvSpPr>
        <p:spPr>
          <a:xfrm>
            <a:off x="8632746" y="3707606"/>
            <a:ext cx="2994541" cy="374213"/>
          </a:xfrm>
          <a:prstGeom prst="rect">
            <a:avLst/>
          </a:prstGeom>
          <a:noFill/>
          <a:ln/>
        </p:spPr>
        <p:txBody>
          <a:bodyPr wrap="none" rtlCol="0" anchor="t"/>
          <a:lstStyle/>
          <a:p>
            <a:pPr marL="0" indent="0" algn="l">
              <a:lnSpc>
                <a:spcPts val="2947"/>
              </a:lnSpc>
              <a:buNone/>
            </a:pPr>
            <a:r>
              <a:rPr lang="en-US" sz="2358" dirty="0">
                <a:solidFill>
                  <a:srgbClr val="476FD6"/>
                </a:solidFill>
                <a:latin typeface="Roboto Slab" pitchFamily="34" charset="0"/>
                <a:ea typeface="Roboto Slab" pitchFamily="34" charset="-122"/>
                <a:cs typeface="Roboto Slab" pitchFamily="34" charset="-120"/>
              </a:rPr>
              <a:t>Image Preprocessing</a:t>
            </a:r>
            <a:endParaRPr lang="en-US" sz="2358" dirty="0"/>
          </a:p>
        </p:txBody>
      </p:sp>
      <p:sp>
        <p:nvSpPr>
          <p:cNvPr id="15" name="Text 13"/>
          <p:cNvSpPr/>
          <p:nvPr/>
        </p:nvSpPr>
        <p:spPr>
          <a:xfrm>
            <a:off x="8632746" y="4225528"/>
            <a:ext cx="5159216" cy="1149787"/>
          </a:xfrm>
          <a:prstGeom prst="rect">
            <a:avLst/>
          </a:prstGeom>
          <a:noFill/>
          <a:ln/>
        </p:spPr>
        <p:txBody>
          <a:bodyPr wrap="square" rtlCol="0" anchor="t"/>
          <a:lstStyle/>
          <a:p>
            <a:pPr marL="0" indent="0" algn="l">
              <a:lnSpc>
                <a:spcPts val="3018"/>
              </a:lnSpc>
              <a:buNone/>
            </a:pPr>
            <a:r>
              <a:rPr lang="en-US" sz="1886" dirty="0">
                <a:solidFill>
                  <a:srgbClr val="15213F"/>
                </a:solidFill>
                <a:latin typeface="Roboto" pitchFamily="34" charset="0"/>
                <a:ea typeface="Roboto" pitchFamily="34" charset="-122"/>
                <a:cs typeface="Roboto" pitchFamily="34" charset="-120"/>
              </a:rPr>
              <a:t>Apply standard image preprocessing techniques such as resizing, cropping, and normalization to prepare the data for effective model training.</a:t>
            </a:r>
            <a:endParaRPr lang="en-US" sz="1886" dirty="0"/>
          </a:p>
        </p:txBody>
      </p:sp>
      <p:sp>
        <p:nvSpPr>
          <p:cNvPr id="16" name="Shape 14"/>
          <p:cNvSpPr/>
          <p:nvPr/>
        </p:nvSpPr>
        <p:spPr>
          <a:xfrm>
            <a:off x="6207264" y="5554861"/>
            <a:ext cx="838438" cy="47863"/>
          </a:xfrm>
          <a:prstGeom prst="rect">
            <a:avLst/>
          </a:prstGeom>
          <a:solidFill>
            <a:srgbClr val="BBC4DC"/>
          </a:solidFill>
          <a:ln/>
        </p:spPr>
      </p:sp>
      <p:sp>
        <p:nvSpPr>
          <p:cNvPr id="17" name="Shape 15"/>
          <p:cNvSpPr/>
          <p:nvPr/>
        </p:nvSpPr>
        <p:spPr>
          <a:xfrm>
            <a:off x="7045702" y="5309354"/>
            <a:ext cx="538996" cy="538996"/>
          </a:xfrm>
          <a:prstGeom prst="roundRect">
            <a:avLst>
              <a:gd name="adj" fmla="val 26668"/>
            </a:avLst>
          </a:prstGeom>
          <a:solidFill>
            <a:srgbClr val="DEE7F7"/>
          </a:solidFill>
          <a:ln/>
        </p:spPr>
      </p:sp>
      <p:sp>
        <p:nvSpPr>
          <p:cNvPr id="18" name="Text 16"/>
          <p:cNvSpPr/>
          <p:nvPr/>
        </p:nvSpPr>
        <p:spPr>
          <a:xfrm>
            <a:off x="7218105" y="5399127"/>
            <a:ext cx="194072" cy="359331"/>
          </a:xfrm>
          <a:prstGeom prst="rect">
            <a:avLst/>
          </a:prstGeom>
          <a:noFill/>
          <a:ln/>
        </p:spPr>
        <p:txBody>
          <a:bodyPr wrap="none" rtlCol="0" anchor="t"/>
          <a:lstStyle/>
          <a:p>
            <a:pPr marL="0" indent="0" algn="ctr">
              <a:lnSpc>
                <a:spcPts val="2830"/>
              </a:lnSpc>
              <a:buNone/>
            </a:pPr>
            <a:r>
              <a:rPr lang="en-US" sz="2830" dirty="0">
                <a:solidFill>
                  <a:srgbClr val="476FD6"/>
                </a:solidFill>
                <a:latin typeface="Roboto Slab" pitchFamily="34" charset="0"/>
                <a:ea typeface="Roboto Slab" pitchFamily="34" charset="-122"/>
                <a:cs typeface="Roboto Slab" pitchFamily="34" charset="-120"/>
              </a:rPr>
              <a:t>3</a:t>
            </a:r>
            <a:endParaRPr lang="en-US" sz="2830" dirty="0"/>
          </a:p>
        </p:txBody>
      </p:sp>
      <p:sp>
        <p:nvSpPr>
          <p:cNvPr id="19" name="Text 17"/>
          <p:cNvSpPr/>
          <p:nvPr/>
        </p:nvSpPr>
        <p:spPr>
          <a:xfrm>
            <a:off x="2469237" y="5279469"/>
            <a:ext cx="3528417" cy="374213"/>
          </a:xfrm>
          <a:prstGeom prst="rect">
            <a:avLst/>
          </a:prstGeom>
          <a:noFill/>
          <a:ln/>
        </p:spPr>
        <p:txBody>
          <a:bodyPr wrap="none" rtlCol="0" anchor="t"/>
          <a:lstStyle/>
          <a:p>
            <a:pPr marL="0" indent="0" algn="r">
              <a:lnSpc>
                <a:spcPts val="2947"/>
              </a:lnSpc>
              <a:buNone/>
            </a:pPr>
            <a:r>
              <a:rPr lang="en-US" sz="2358" dirty="0">
                <a:solidFill>
                  <a:srgbClr val="476FD6"/>
                </a:solidFill>
                <a:latin typeface="Roboto Slab" pitchFamily="34" charset="0"/>
                <a:ea typeface="Roboto Slab" pitchFamily="34" charset="-122"/>
                <a:cs typeface="Roboto Slab" pitchFamily="34" charset="-120"/>
              </a:rPr>
              <a:t>Annotation and Labeling</a:t>
            </a:r>
            <a:endParaRPr lang="en-US" sz="2358" dirty="0"/>
          </a:p>
        </p:txBody>
      </p:sp>
      <p:sp>
        <p:nvSpPr>
          <p:cNvPr id="20" name="Text 18"/>
          <p:cNvSpPr/>
          <p:nvPr/>
        </p:nvSpPr>
        <p:spPr>
          <a:xfrm>
            <a:off x="838438" y="5797391"/>
            <a:ext cx="5159216" cy="1149787"/>
          </a:xfrm>
          <a:prstGeom prst="rect">
            <a:avLst/>
          </a:prstGeom>
          <a:noFill/>
          <a:ln/>
        </p:spPr>
        <p:txBody>
          <a:bodyPr wrap="square" rtlCol="0" anchor="t"/>
          <a:lstStyle/>
          <a:p>
            <a:pPr marL="0" indent="0" algn="r">
              <a:lnSpc>
                <a:spcPts val="3018"/>
              </a:lnSpc>
              <a:buNone/>
            </a:pPr>
            <a:r>
              <a:rPr lang="en-US" sz="1886" dirty="0">
                <a:solidFill>
                  <a:srgbClr val="15213F"/>
                </a:solidFill>
                <a:latin typeface="Roboto" pitchFamily="34" charset="0"/>
                <a:ea typeface="Roboto" pitchFamily="34" charset="-122"/>
                <a:cs typeface="Roboto" pitchFamily="34" charset="-120"/>
              </a:rPr>
              <a:t>Carefully label the images with bounding boxes and class information for vehicles, pedestrians, and license plates to enable supervised learning.</a:t>
            </a:r>
            <a:endParaRPr lang="en-US" sz="18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67700"/>
          </a:xfrm>
          <a:prstGeom prst="rect">
            <a:avLst/>
          </a:prstGeom>
          <a:solidFill>
            <a:srgbClr val="FBFCFE"/>
          </a:solidFill>
          <a:ln/>
        </p:spPr>
      </p:sp>
      <p:sp>
        <p:nvSpPr>
          <p:cNvPr id="4" name="Text 2"/>
          <p:cNvSpPr/>
          <p:nvPr/>
        </p:nvSpPr>
        <p:spPr>
          <a:xfrm>
            <a:off x="852249" y="669608"/>
            <a:ext cx="11944112" cy="760928"/>
          </a:xfrm>
          <a:prstGeom prst="rect">
            <a:avLst/>
          </a:prstGeom>
          <a:noFill/>
          <a:ln/>
        </p:spPr>
        <p:txBody>
          <a:bodyPr wrap="none" rtlCol="0" anchor="t"/>
          <a:lstStyle/>
          <a:p>
            <a:pPr marL="0" indent="0">
              <a:lnSpc>
                <a:spcPts val="5992"/>
              </a:lnSpc>
              <a:buNone/>
            </a:pPr>
            <a:r>
              <a:rPr lang="en-US" sz="4793" dirty="0">
                <a:solidFill>
                  <a:srgbClr val="476FD6"/>
                </a:solidFill>
                <a:latin typeface="Roboto Slab" pitchFamily="34" charset="0"/>
                <a:ea typeface="Roboto Slab" pitchFamily="34" charset="-122"/>
                <a:cs typeface="Roboto Slab" pitchFamily="34" charset="-120"/>
              </a:rPr>
              <a:t>YOLOV8 Model Architecture and Training</a:t>
            </a:r>
            <a:endParaRPr lang="en-US" sz="4793" dirty="0"/>
          </a:p>
        </p:txBody>
      </p:sp>
      <p:pic>
        <p:nvPicPr>
          <p:cNvPr id="5" name="Image 0" descr="preencoded.png"/>
          <p:cNvPicPr>
            <a:picLocks noChangeAspect="1"/>
          </p:cNvPicPr>
          <p:nvPr/>
        </p:nvPicPr>
        <p:blipFill>
          <a:blip r:embed="rId3"/>
          <a:stretch>
            <a:fillRect/>
          </a:stretch>
        </p:blipFill>
        <p:spPr>
          <a:xfrm>
            <a:off x="852249" y="1917502"/>
            <a:ext cx="4065151" cy="2512338"/>
          </a:xfrm>
          <a:prstGeom prst="rect">
            <a:avLst/>
          </a:prstGeom>
        </p:spPr>
      </p:pic>
      <p:sp>
        <p:nvSpPr>
          <p:cNvPr id="6" name="Text 3"/>
          <p:cNvSpPr/>
          <p:nvPr/>
        </p:nvSpPr>
        <p:spPr>
          <a:xfrm>
            <a:off x="852249" y="4734163"/>
            <a:ext cx="3147893" cy="380405"/>
          </a:xfrm>
          <a:prstGeom prst="rect">
            <a:avLst/>
          </a:prstGeom>
          <a:noFill/>
          <a:ln/>
        </p:spPr>
        <p:txBody>
          <a:bodyPr wrap="none" rtlCol="0" anchor="t"/>
          <a:lstStyle/>
          <a:p>
            <a:pPr marL="0" indent="0" algn="l">
              <a:lnSpc>
                <a:spcPts val="2996"/>
              </a:lnSpc>
              <a:buNone/>
            </a:pPr>
            <a:r>
              <a:rPr lang="en-US" sz="2397" dirty="0">
                <a:solidFill>
                  <a:srgbClr val="476FD6"/>
                </a:solidFill>
                <a:latin typeface="Roboto Slab" pitchFamily="34" charset="0"/>
                <a:ea typeface="Roboto Slab" pitchFamily="34" charset="-122"/>
                <a:cs typeface="Roboto Slab" pitchFamily="34" charset="-120"/>
              </a:rPr>
              <a:t>Versatile Architecture</a:t>
            </a:r>
            <a:endParaRPr lang="en-US" sz="2397" dirty="0"/>
          </a:p>
        </p:txBody>
      </p:sp>
      <p:sp>
        <p:nvSpPr>
          <p:cNvPr id="7" name="Text 4"/>
          <p:cNvSpPr/>
          <p:nvPr/>
        </p:nvSpPr>
        <p:spPr>
          <a:xfrm>
            <a:off x="852249" y="5260658"/>
            <a:ext cx="4065151" cy="2337435"/>
          </a:xfrm>
          <a:prstGeom prst="rect">
            <a:avLst/>
          </a:prstGeom>
          <a:noFill/>
          <a:ln/>
        </p:spPr>
        <p:txBody>
          <a:bodyPr wrap="square" rtlCol="0" anchor="t"/>
          <a:lstStyle/>
          <a:p>
            <a:pPr marL="0" indent="0" algn="l">
              <a:lnSpc>
                <a:spcPts val="3068"/>
              </a:lnSpc>
              <a:buNone/>
            </a:pPr>
            <a:r>
              <a:rPr lang="en-US" sz="1917" dirty="0">
                <a:solidFill>
                  <a:srgbClr val="15213F"/>
                </a:solidFill>
                <a:latin typeface="Roboto" pitchFamily="34" charset="0"/>
                <a:ea typeface="Roboto" pitchFamily="34" charset="-122"/>
                <a:cs typeface="Roboto" pitchFamily="34" charset="-120"/>
              </a:rPr>
              <a:t>The YOLOV8 model features a versatile architecture that enables efficient object detection and classification across a wide range of applications, from autonomous vehicles to surveillance systems.</a:t>
            </a:r>
            <a:endParaRPr lang="en-US" sz="1917" dirty="0"/>
          </a:p>
        </p:txBody>
      </p:sp>
      <p:pic>
        <p:nvPicPr>
          <p:cNvPr id="8" name="Image 1" descr="preencoded.png"/>
          <p:cNvPicPr>
            <a:picLocks noChangeAspect="1"/>
          </p:cNvPicPr>
          <p:nvPr/>
        </p:nvPicPr>
        <p:blipFill>
          <a:blip r:embed="rId4"/>
          <a:stretch>
            <a:fillRect/>
          </a:stretch>
        </p:blipFill>
        <p:spPr>
          <a:xfrm>
            <a:off x="5282565" y="1917502"/>
            <a:ext cx="4065151" cy="2512338"/>
          </a:xfrm>
          <a:prstGeom prst="rect">
            <a:avLst/>
          </a:prstGeom>
        </p:spPr>
      </p:pic>
      <p:sp>
        <p:nvSpPr>
          <p:cNvPr id="9" name="Text 5"/>
          <p:cNvSpPr/>
          <p:nvPr/>
        </p:nvSpPr>
        <p:spPr>
          <a:xfrm>
            <a:off x="5282565" y="4734163"/>
            <a:ext cx="3043714" cy="380405"/>
          </a:xfrm>
          <a:prstGeom prst="rect">
            <a:avLst/>
          </a:prstGeom>
          <a:noFill/>
          <a:ln/>
        </p:spPr>
        <p:txBody>
          <a:bodyPr wrap="none" rtlCol="0" anchor="t"/>
          <a:lstStyle/>
          <a:p>
            <a:pPr marL="0" indent="0" algn="l">
              <a:lnSpc>
                <a:spcPts val="2996"/>
              </a:lnSpc>
              <a:buNone/>
            </a:pPr>
            <a:r>
              <a:rPr lang="en-US" sz="2397" dirty="0">
                <a:solidFill>
                  <a:srgbClr val="476FD6"/>
                </a:solidFill>
                <a:latin typeface="Roboto Slab" pitchFamily="34" charset="0"/>
                <a:ea typeface="Roboto Slab" pitchFamily="34" charset="-122"/>
                <a:cs typeface="Roboto Slab" pitchFamily="34" charset="-120"/>
              </a:rPr>
              <a:t>Robust Training</a:t>
            </a:r>
            <a:endParaRPr lang="en-US" sz="2397" dirty="0"/>
          </a:p>
        </p:txBody>
      </p:sp>
      <p:sp>
        <p:nvSpPr>
          <p:cNvPr id="10" name="Text 6"/>
          <p:cNvSpPr/>
          <p:nvPr/>
        </p:nvSpPr>
        <p:spPr>
          <a:xfrm>
            <a:off x="5282565" y="5260658"/>
            <a:ext cx="4065151" cy="2337435"/>
          </a:xfrm>
          <a:prstGeom prst="rect">
            <a:avLst/>
          </a:prstGeom>
          <a:noFill/>
          <a:ln/>
        </p:spPr>
        <p:txBody>
          <a:bodyPr wrap="square" rtlCol="0" anchor="t"/>
          <a:lstStyle/>
          <a:p>
            <a:pPr marL="0" indent="0" algn="l">
              <a:lnSpc>
                <a:spcPts val="3068"/>
              </a:lnSpc>
              <a:buNone/>
            </a:pPr>
            <a:r>
              <a:rPr lang="en-US" sz="1917" dirty="0">
                <a:solidFill>
                  <a:srgbClr val="15213F"/>
                </a:solidFill>
                <a:latin typeface="Roboto" pitchFamily="34" charset="0"/>
                <a:ea typeface="Roboto" pitchFamily="34" charset="-122"/>
                <a:cs typeface="Roboto" pitchFamily="34" charset="-120"/>
              </a:rPr>
              <a:t>The training process for YOLOV8 ensures the model learns to accurately detect and classify objects, even in complex environments with varying lighting, occlusion, and camera angles.</a:t>
            </a:r>
            <a:endParaRPr lang="en-US" sz="1917" dirty="0"/>
          </a:p>
        </p:txBody>
      </p:sp>
      <p:pic>
        <p:nvPicPr>
          <p:cNvPr id="11" name="Image 2" descr="preencoded.png"/>
          <p:cNvPicPr>
            <a:picLocks noChangeAspect="1"/>
          </p:cNvPicPr>
          <p:nvPr/>
        </p:nvPicPr>
        <p:blipFill>
          <a:blip r:embed="rId5"/>
          <a:stretch>
            <a:fillRect/>
          </a:stretch>
        </p:blipFill>
        <p:spPr>
          <a:xfrm>
            <a:off x="9712881" y="1917502"/>
            <a:ext cx="4065270" cy="2512457"/>
          </a:xfrm>
          <a:prstGeom prst="rect">
            <a:avLst/>
          </a:prstGeom>
        </p:spPr>
      </p:pic>
      <p:sp>
        <p:nvSpPr>
          <p:cNvPr id="12" name="Text 7"/>
          <p:cNvSpPr/>
          <p:nvPr/>
        </p:nvSpPr>
        <p:spPr>
          <a:xfrm>
            <a:off x="9712881" y="4734282"/>
            <a:ext cx="4065270" cy="760809"/>
          </a:xfrm>
          <a:prstGeom prst="rect">
            <a:avLst/>
          </a:prstGeom>
          <a:noFill/>
          <a:ln/>
        </p:spPr>
        <p:txBody>
          <a:bodyPr wrap="square" rtlCol="0" anchor="t"/>
          <a:lstStyle/>
          <a:p>
            <a:pPr marL="0" indent="0" algn="l">
              <a:lnSpc>
                <a:spcPts val="2996"/>
              </a:lnSpc>
              <a:buNone/>
            </a:pPr>
            <a:r>
              <a:rPr lang="en-US" sz="2397" dirty="0">
                <a:solidFill>
                  <a:srgbClr val="476FD6"/>
                </a:solidFill>
                <a:latin typeface="Roboto Slab" pitchFamily="34" charset="0"/>
                <a:ea typeface="Roboto Slab" pitchFamily="34" charset="-122"/>
                <a:cs typeface="Roboto Slab" pitchFamily="34" charset="-120"/>
              </a:rPr>
              <a:t>State-of-the-Art Performance</a:t>
            </a:r>
            <a:endParaRPr lang="en-US" sz="2397" dirty="0"/>
          </a:p>
        </p:txBody>
      </p:sp>
      <p:sp>
        <p:nvSpPr>
          <p:cNvPr id="13" name="Text 8"/>
          <p:cNvSpPr/>
          <p:nvPr/>
        </p:nvSpPr>
        <p:spPr>
          <a:xfrm>
            <a:off x="9712881" y="5641181"/>
            <a:ext cx="4065270" cy="1947862"/>
          </a:xfrm>
          <a:prstGeom prst="rect">
            <a:avLst/>
          </a:prstGeom>
          <a:noFill/>
          <a:ln/>
        </p:spPr>
        <p:txBody>
          <a:bodyPr wrap="square" rtlCol="0" anchor="t"/>
          <a:lstStyle/>
          <a:p>
            <a:pPr marL="0" indent="0" algn="l">
              <a:lnSpc>
                <a:spcPts val="3068"/>
              </a:lnSpc>
              <a:buNone/>
            </a:pPr>
            <a:r>
              <a:rPr lang="en-US" sz="1917" dirty="0">
                <a:solidFill>
                  <a:srgbClr val="15213F"/>
                </a:solidFill>
                <a:latin typeface="Roboto" pitchFamily="34" charset="0"/>
                <a:ea typeface="Roboto" pitchFamily="34" charset="-122"/>
                <a:cs typeface="Roboto" pitchFamily="34" charset="-120"/>
              </a:rPr>
              <a:t>YOLOV8 delivers state-of-the-art performance in object detection and classification tasks, with industry-leading accuracy and real-time processing capabilities.</a:t>
            </a:r>
            <a:endParaRPr lang="en-US" sz="191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4" name="Text 2"/>
          <p:cNvSpPr/>
          <p:nvPr/>
        </p:nvSpPr>
        <p:spPr>
          <a:xfrm>
            <a:off x="852249" y="669608"/>
            <a:ext cx="11944112" cy="760928"/>
          </a:xfrm>
          <a:prstGeom prst="rect">
            <a:avLst/>
          </a:prstGeom>
          <a:noFill/>
          <a:ln/>
        </p:spPr>
        <p:txBody>
          <a:bodyPr wrap="none" rtlCol="0" anchor="t"/>
          <a:lstStyle/>
          <a:p>
            <a:pPr marL="0" indent="0">
              <a:lnSpc>
                <a:spcPts val="5992"/>
              </a:lnSpc>
              <a:buNone/>
            </a:pPr>
            <a:r>
              <a:rPr lang="en-US" sz="4793" dirty="0">
                <a:solidFill>
                  <a:srgbClr val="476FD6"/>
                </a:solidFill>
                <a:latin typeface="Roboto Slab" pitchFamily="34" charset="0"/>
                <a:ea typeface="Roboto Slab" pitchFamily="34" charset="-122"/>
                <a:cs typeface="Roboto Slab" pitchFamily="34" charset="-120"/>
              </a:rPr>
              <a:t>YOLOV8 Original Architecture</a:t>
            </a:r>
            <a:endParaRPr lang="en-US" sz="4793" dirty="0"/>
          </a:p>
        </p:txBody>
      </p:sp>
      <p:sp>
        <p:nvSpPr>
          <p:cNvPr id="6" name="Text 3"/>
          <p:cNvSpPr/>
          <p:nvPr/>
        </p:nvSpPr>
        <p:spPr>
          <a:xfrm>
            <a:off x="852249" y="4734163"/>
            <a:ext cx="3147893" cy="380405"/>
          </a:xfrm>
          <a:prstGeom prst="rect">
            <a:avLst/>
          </a:prstGeom>
          <a:noFill/>
          <a:ln/>
        </p:spPr>
        <p:txBody>
          <a:bodyPr wrap="none" rtlCol="0" anchor="t"/>
          <a:lstStyle/>
          <a:p>
            <a:pPr marL="0" indent="0" algn="l">
              <a:lnSpc>
                <a:spcPts val="2996"/>
              </a:lnSpc>
              <a:buNone/>
            </a:pPr>
            <a:endParaRPr lang="en-US" sz="2397" dirty="0"/>
          </a:p>
        </p:txBody>
      </p:sp>
      <p:sp>
        <p:nvSpPr>
          <p:cNvPr id="7" name="Text 4"/>
          <p:cNvSpPr/>
          <p:nvPr/>
        </p:nvSpPr>
        <p:spPr>
          <a:xfrm>
            <a:off x="852249" y="5260658"/>
            <a:ext cx="4065151" cy="2337435"/>
          </a:xfrm>
          <a:prstGeom prst="rect">
            <a:avLst/>
          </a:prstGeom>
          <a:noFill/>
          <a:ln/>
        </p:spPr>
        <p:txBody>
          <a:bodyPr wrap="square" rtlCol="0" anchor="t"/>
          <a:lstStyle/>
          <a:p>
            <a:pPr marL="0" indent="0" algn="l">
              <a:lnSpc>
                <a:spcPts val="3068"/>
              </a:lnSpc>
              <a:buNone/>
            </a:pPr>
            <a:endParaRPr lang="en-US" sz="1917" dirty="0"/>
          </a:p>
        </p:txBody>
      </p:sp>
      <p:sp>
        <p:nvSpPr>
          <p:cNvPr id="9" name="Text 5"/>
          <p:cNvSpPr/>
          <p:nvPr/>
        </p:nvSpPr>
        <p:spPr>
          <a:xfrm>
            <a:off x="5282565" y="4734163"/>
            <a:ext cx="3043714" cy="380405"/>
          </a:xfrm>
          <a:prstGeom prst="rect">
            <a:avLst/>
          </a:prstGeom>
          <a:noFill/>
          <a:ln/>
        </p:spPr>
        <p:txBody>
          <a:bodyPr wrap="none" rtlCol="0" anchor="t"/>
          <a:lstStyle/>
          <a:p>
            <a:pPr marL="0" indent="0" algn="l">
              <a:lnSpc>
                <a:spcPts val="2996"/>
              </a:lnSpc>
              <a:buNone/>
            </a:pPr>
            <a:endParaRPr lang="en-US" sz="2397" dirty="0"/>
          </a:p>
        </p:txBody>
      </p:sp>
      <p:sp>
        <p:nvSpPr>
          <p:cNvPr id="10" name="Text 6"/>
          <p:cNvSpPr/>
          <p:nvPr/>
        </p:nvSpPr>
        <p:spPr>
          <a:xfrm>
            <a:off x="5282565" y="5260658"/>
            <a:ext cx="4065151" cy="2337435"/>
          </a:xfrm>
          <a:prstGeom prst="rect">
            <a:avLst/>
          </a:prstGeom>
          <a:noFill/>
          <a:ln/>
        </p:spPr>
        <p:txBody>
          <a:bodyPr wrap="square" rtlCol="0" anchor="t"/>
          <a:lstStyle/>
          <a:p>
            <a:pPr marL="0" indent="0" algn="l">
              <a:lnSpc>
                <a:spcPts val="3068"/>
              </a:lnSpc>
              <a:buNone/>
            </a:pPr>
            <a:endParaRPr lang="en-US" sz="1917" dirty="0"/>
          </a:p>
        </p:txBody>
      </p:sp>
      <p:sp>
        <p:nvSpPr>
          <p:cNvPr id="12" name="Text 7"/>
          <p:cNvSpPr/>
          <p:nvPr/>
        </p:nvSpPr>
        <p:spPr>
          <a:xfrm>
            <a:off x="9712881" y="4734282"/>
            <a:ext cx="4065270" cy="760809"/>
          </a:xfrm>
          <a:prstGeom prst="rect">
            <a:avLst/>
          </a:prstGeom>
          <a:noFill/>
          <a:ln/>
        </p:spPr>
        <p:txBody>
          <a:bodyPr wrap="square" rtlCol="0" anchor="t"/>
          <a:lstStyle/>
          <a:p>
            <a:pPr marL="0" indent="0" algn="l">
              <a:lnSpc>
                <a:spcPts val="2996"/>
              </a:lnSpc>
              <a:buNone/>
            </a:pPr>
            <a:endParaRPr lang="en-US" sz="2397" dirty="0"/>
          </a:p>
        </p:txBody>
      </p:sp>
      <p:sp>
        <p:nvSpPr>
          <p:cNvPr id="13" name="Text 8"/>
          <p:cNvSpPr/>
          <p:nvPr/>
        </p:nvSpPr>
        <p:spPr>
          <a:xfrm>
            <a:off x="9712881" y="5641181"/>
            <a:ext cx="4065270" cy="1947862"/>
          </a:xfrm>
          <a:prstGeom prst="rect">
            <a:avLst/>
          </a:prstGeom>
          <a:noFill/>
          <a:ln/>
        </p:spPr>
        <p:txBody>
          <a:bodyPr wrap="square" rtlCol="0" anchor="t"/>
          <a:lstStyle/>
          <a:p>
            <a:pPr marL="0" indent="0" algn="l">
              <a:lnSpc>
                <a:spcPts val="3068"/>
              </a:lnSpc>
              <a:buNone/>
            </a:pPr>
            <a:endParaRPr lang="en-US" sz="1917" dirty="0"/>
          </a:p>
        </p:txBody>
      </p:sp>
      <p:pic>
        <p:nvPicPr>
          <p:cNvPr id="15" name="Picture 14">
            <a:extLst>
              <a:ext uri="{FF2B5EF4-FFF2-40B4-BE49-F238E27FC236}">
                <a16:creationId xmlns:a16="http://schemas.microsoft.com/office/drawing/2014/main" id="{8E7E9427-C124-6629-32BA-89003FD03710}"/>
              </a:ext>
            </a:extLst>
          </p:cNvPr>
          <p:cNvPicPr>
            <a:picLocks noChangeAspect="1"/>
          </p:cNvPicPr>
          <p:nvPr/>
        </p:nvPicPr>
        <p:blipFill>
          <a:blip r:embed="rId3"/>
          <a:stretch>
            <a:fillRect/>
          </a:stretch>
        </p:blipFill>
        <p:spPr>
          <a:xfrm>
            <a:off x="2266960" y="2968942"/>
            <a:ext cx="9185342" cy="4428529"/>
          </a:xfrm>
          <a:prstGeom prst="rect">
            <a:avLst/>
          </a:prstGeom>
        </p:spPr>
      </p:pic>
      <p:sp>
        <p:nvSpPr>
          <p:cNvPr id="16" name="TextBox 15">
            <a:extLst>
              <a:ext uri="{FF2B5EF4-FFF2-40B4-BE49-F238E27FC236}">
                <a16:creationId xmlns:a16="http://schemas.microsoft.com/office/drawing/2014/main" id="{BED9C9E6-F871-4C2C-1430-B1FFE474A516}"/>
              </a:ext>
            </a:extLst>
          </p:cNvPr>
          <p:cNvSpPr txBox="1"/>
          <p:nvPr/>
        </p:nvSpPr>
        <p:spPr>
          <a:xfrm>
            <a:off x="1103971" y="1605776"/>
            <a:ext cx="10950497" cy="1200329"/>
          </a:xfrm>
          <a:prstGeom prst="rect">
            <a:avLst/>
          </a:prstGeom>
          <a:noFill/>
        </p:spPr>
        <p:txBody>
          <a:bodyPr wrap="square" rtlCol="0">
            <a:spAutoFit/>
          </a:bodyPr>
          <a:lstStyle/>
          <a:p>
            <a:r>
              <a:rPr lang="en-IN" dirty="0"/>
              <a:t>Yolov8 is better version in yolo </a:t>
            </a:r>
            <a:r>
              <a:rPr lang="en-IN" dirty="0" err="1"/>
              <a:t>upto</a:t>
            </a:r>
            <a:r>
              <a:rPr lang="en-IN" dirty="0"/>
              <a:t> now  below the is architecture of yolov8. It consists of backbone which is feature  extractor followed by neck and then head which contains 3 detect blocks. One detect block is responsible for detecting small object and another two are responsible for detecting medium and large objects. So YOLOv8 can detect almost any object of any size. </a:t>
            </a:r>
          </a:p>
        </p:txBody>
      </p:sp>
    </p:spTree>
    <p:extLst>
      <p:ext uri="{BB962C8B-B14F-4D97-AF65-F5344CB8AC3E}">
        <p14:creationId xmlns:p14="http://schemas.microsoft.com/office/powerpoint/2010/main" val="2666972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4" name="Text 2"/>
          <p:cNvSpPr/>
          <p:nvPr/>
        </p:nvSpPr>
        <p:spPr>
          <a:xfrm>
            <a:off x="852249" y="669608"/>
            <a:ext cx="11944112" cy="760928"/>
          </a:xfrm>
          <a:prstGeom prst="rect">
            <a:avLst/>
          </a:prstGeom>
          <a:noFill/>
          <a:ln/>
        </p:spPr>
        <p:txBody>
          <a:bodyPr wrap="none" rtlCol="0" anchor="t"/>
          <a:lstStyle/>
          <a:p>
            <a:pPr marL="0" indent="0">
              <a:lnSpc>
                <a:spcPts val="5992"/>
              </a:lnSpc>
              <a:buNone/>
            </a:pPr>
            <a:r>
              <a:rPr lang="en-US" sz="4793" dirty="0">
                <a:solidFill>
                  <a:srgbClr val="476FD6"/>
                </a:solidFill>
                <a:latin typeface="Roboto Slab" pitchFamily="34" charset="0"/>
                <a:ea typeface="Roboto Slab" pitchFamily="34" charset="-122"/>
                <a:cs typeface="Roboto Slab" pitchFamily="34" charset="-120"/>
              </a:rPr>
              <a:t>YOLOV8 Modified Architecture</a:t>
            </a:r>
            <a:endParaRPr lang="en-US" sz="4793" dirty="0"/>
          </a:p>
        </p:txBody>
      </p:sp>
      <p:sp>
        <p:nvSpPr>
          <p:cNvPr id="6" name="Text 3"/>
          <p:cNvSpPr/>
          <p:nvPr/>
        </p:nvSpPr>
        <p:spPr>
          <a:xfrm>
            <a:off x="852249" y="4734163"/>
            <a:ext cx="3147893" cy="380405"/>
          </a:xfrm>
          <a:prstGeom prst="rect">
            <a:avLst/>
          </a:prstGeom>
          <a:noFill/>
          <a:ln/>
        </p:spPr>
        <p:txBody>
          <a:bodyPr wrap="none" rtlCol="0" anchor="t"/>
          <a:lstStyle/>
          <a:p>
            <a:pPr marL="0" indent="0" algn="l">
              <a:lnSpc>
                <a:spcPts val="2996"/>
              </a:lnSpc>
              <a:buNone/>
            </a:pPr>
            <a:endParaRPr lang="en-US" sz="2397" dirty="0"/>
          </a:p>
        </p:txBody>
      </p:sp>
      <p:sp>
        <p:nvSpPr>
          <p:cNvPr id="7" name="Text 4"/>
          <p:cNvSpPr/>
          <p:nvPr/>
        </p:nvSpPr>
        <p:spPr>
          <a:xfrm>
            <a:off x="852249" y="5260658"/>
            <a:ext cx="4065151" cy="2337435"/>
          </a:xfrm>
          <a:prstGeom prst="rect">
            <a:avLst/>
          </a:prstGeom>
          <a:noFill/>
          <a:ln/>
        </p:spPr>
        <p:txBody>
          <a:bodyPr wrap="square" rtlCol="0" anchor="t"/>
          <a:lstStyle/>
          <a:p>
            <a:pPr marL="0" indent="0" algn="l">
              <a:lnSpc>
                <a:spcPts val="3068"/>
              </a:lnSpc>
              <a:buNone/>
            </a:pPr>
            <a:endParaRPr lang="en-US" sz="1917" dirty="0"/>
          </a:p>
        </p:txBody>
      </p:sp>
      <p:sp>
        <p:nvSpPr>
          <p:cNvPr id="9" name="Text 5"/>
          <p:cNvSpPr/>
          <p:nvPr/>
        </p:nvSpPr>
        <p:spPr>
          <a:xfrm>
            <a:off x="5282565" y="4734163"/>
            <a:ext cx="3043714" cy="380405"/>
          </a:xfrm>
          <a:prstGeom prst="rect">
            <a:avLst/>
          </a:prstGeom>
          <a:noFill/>
          <a:ln/>
        </p:spPr>
        <p:txBody>
          <a:bodyPr wrap="none" rtlCol="0" anchor="t"/>
          <a:lstStyle/>
          <a:p>
            <a:pPr marL="0" indent="0" algn="l">
              <a:lnSpc>
                <a:spcPts val="2996"/>
              </a:lnSpc>
              <a:buNone/>
            </a:pPr>
            <a:endParaRPr lang="en-US" sz="2397" dirty="0"/>
          </a:p>
        </p:txBody>
      </p:sp>
      <p:sp>
        <p:nvSpPr>
          <p:cNvPr id="10" name="Text 6"/>
          <p:cNvSpPr/>
          <p:nvPr/>
        </p:nvSpPr>
        <p:spPr>
          <a:xfrm>
            <a:off x="5282565" y="5260658"/>
            <a:ext cx="4065151" cy="2337435"/>
          </a:xfrm>
          <a:prstGeom prst="rect">
            <a:avLst/>
          </a:prstGeom>
          <a:noFill/>
          <a:ln/>
        </p:spPr>
        <p:txBody>
          <a:bodyPr wrap="square" rtlCol="0" anchor="t"/>
          <a:lstStyle/>
          <a:p>
            <a:pPr marL="0" indent="0" algn="l">
              <a:lnSpc>
                <a:spcPts val="3068"/>
              </a:lnSpc>
              <a:buNone/>
            </a:pPr>
            <a:endParaRPr lang="en-US" sz="1917" dirty="0"/>
          </a:p>
        </p:txBody>
      </p:sp>
      <p:sp>
        <p:nvSpPr>
          <p:cNvPr id="12" name="Text 7"/>
          <p:cNvSpPr/>
          <p:nvPr/>
        </p:nvSpPr>
        <p:spPr>
          <a:xfrm>
            <a:off x="9712881" y="4734282"/>
            <a:ext cx="4065270" cy="760809"/>
          </a:xfrm>
          <a:prstGeom prst="rect">
            <a:avLst/>
          </a:prstGeom>
          <a:noFill/>
          <a:ln/>
        </p:spPr>
        <p:txBody>
          <a:bodyPr wrap="square" rtlCol="0" anchor="t"/>
          <a:lstStyle/>
          <a:p>
            <a:pPr marL="0" indent="0" algn="l">
              <a:lnSpc>
                <a:spcPts val="2996"/>
              </a:lnSpc>
              <a:buNone/>
            </a:pPr>
            <a:endParaRPr lang="en-US" sz="2397" dirty="0"/>
          </a:p>
        </p:txBody>
      </p:sp>
      <p:sp>
        <p:nvSpPr>
          <p:cNvPr id="13" name="Text 8"/>
          <p:cNvSpPr/>
          <p:nvPr/>
        </p:nvSpPr>
        <p:spPr>
          <a:xfrm>
            <a:off x="9712881" y="5641181"/>
            <a:ext cx="4065270" cy="1947862"/>
          </a:xfrm>
          <a:prstGeom prst="rect">
            <a:avLst/>
          </a:prstGeom>
          <a:noFill/>
          <a:ln/>
        </p:spPr>
        <p:txBody>
          <a:bodyPr wrap="square" rtlCol="0" anchor="t"/>
          <a:lstStyle/>
          <a:p>
            <a:pPr marL="0" indent="0" algn="l">
              <a:lnSpc>
                <a:spcPts val="3068"/>
              </a:lnSpc>
              <a:buNone/>
            </a:pPr>
            <a:endParaRPr lang="en-US" sz="1917" dirty="0"/>
          </a:p>
        </p:txBody>
      </p:sp>
      <p:pic>
        <p:nvPicPr>
          <p:cNvPr id="5" name="Picture 4">
            <a:extLst>
              <a:ext uri="{FF2B5EF4-FFF2-40B4-BE49-F238E27FC236}">
                <a16:creationId xmlns:a16="http://schemas.microsoft.com/office/drawing/2014/main" id="{AF51779B-BA00-1BD3-AFF8-9882A3321BE3}"/>
              </a:ext>
            </a:extLst>
          </p:cNvPr>
          <p:cNvPicPr>
            <a:picLocks noChangeAspect="1"/>
          </p:cNvPicPr>
          <p:nvPr/>
        </p:nvPicPr>
        <p:blipFill>
          <a:blip r:embed="rId3"/>
          <a:stretch>
            <a:fillRect/>
          </a:stretch>
        </p:blipFill>
        <p:spPr>
          <a:xfrm>
            <a:off x="1976657" y="2923663"/>
            <a:ext cx="9495055" cy="4550767"/>
          </a:xfrm>
          <a:prstGeom prst="rect">
            <a:avLst/>
          </a:prstGeom>
        </p:spPr>
      </p:pic>
      <p:sp>
        <p:nvSpPr>
          <p:cNvPr id="8" name="TextBox 7">
            <a:extLst>
              <a:ext uri="{FF2B5EF4-FFF2-40B4-BE49-F238E27FC236}">
                <a16:creationId xmlns:a16="http://schemas.microsoft.com/office/drawing/2014/main" id="{BB6FB7F7-586B-D44D-89A2-A0C183F45C93}"/>
              </a:ext>
            </a:extLst>
          </p:cNvPr>
          <p:cNvSpPr txBox="1"/>
          <p:nvPr/>
        </p:nvSpPr>
        <p:spPr>
          <a:xfrm>
            <a:off x="1271239" y="1661532"/>
            <a:ext cx="10905893" cy="1200329"/>
          </a:xfrm>
          <a:prstGeom prst="rect">
            <a:avLst/>
          </a:prstGeom>
          <a:noFill/>
        </p:spPr>
        <p:txBody>
          <a:bodyPr wrap="square" rtlCol="0">
            <a:spAutoFit/>
          </a:bodyPr>
          <a:lstStyle/>
          <a:p>
            <a:r>
              <a:rPr lang="en-IN" dirty="0"/>
              <a:t>We modified yolov8 </a:t>
            </a:r>
            <a:r>
              <a:rPr lang="en-IN" dirty="0" err="1"/>
              <a:t>orignal</a:t>
            </a:r>
            <a:r>
              <a:rPr lang="en-IN" dirty="0"/>
              <a:t> architecture </a:t>
            </a:r>
            <a:r>
              <a:rPr lang="en-IN" dirty="0" err="1"/>
              <a:t>inorder</a:t>
            </a:r>
            <a:r>
              <a:rPr lang="en-IN" dirty="0"/>
              <a:t> to get better detection and better accuracy. In our datasets there no images of large size object so we don’t need a layer to detect the large objects so if we remove that layer there will less number of layers therefore less computation and better accuracy and improvement in speed.</a:t>
            </a:r>
          </a:p>
          <a:p>
            <a:r>
              <a:rPr lang="en-IN" dirty="0"/>
              <a:t>Below is the </a:t>
            </a:r>
            <a:r>
              <a:rPr lang="en-IN" dirty="0" err="1"/>
              <a:t>modifed</a:t>
            </a:r>
            <a:r>
              <a:rPr lang="en-IN" dirty="0"/>
              <a:t> yolov8 architecture</a:t>
            </a:r>
          </a:p>
        </p:txBody>
      </p:sp>
    </p:spTree>
    <p:extLst>
      <p:ext uri="{BB962C8B-B14F-4D97-AF65-F5344CB8AC3E}">
        <p14:creationId xmlns:p14="http://schemas.microsoft.com/office/powerpoint/2010/main" val="238763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4" name="Text 2"/>
          <p:cNvSpPr/>
          <p:nvPr/>
        </p:nvSpPr>
        <p:spPr>
          <a:xfrm>
            <a:off x="1025911" y="903248"/>
            <a:ext cx="11770449" cy="527287"/>
          </a:xfrm>
          <a:prstGeom prst="rect">
            <a:avLst/>
          </a:prstGeom>
          <a:noFill/>
          <a:ln/>
        </p:spPr>
        <p:txBody>
          <a:bodyPr wrap="none" rtlCol="0" anchor="t"/>
          <a:lstStyle/>
          <a:p>
            <a:pPr marL="0" indent="0">
              <a:lnSpc>
                <a:spcPts val="5992"/>
              </a:lnSpc>
              <a:buNone/>
            </a:pPr>
            <a:endParaRPr lang="en-US" sz="4793" dirty="0"/>
          </a:p>
        </p:txBody>
      </p:sp>
      <p:sp>
        <p:nvSpPr>
          <p:cNvPr id="6" name="Text 3"/>
          <p:cNvSpPr/>
          <p:nvPr/>
        </p:nvSpPr>
        <p:spPr>
          <a:xfrm>
            <a:off x="852249" y="4734163"/>
            <a:ext cx="3147893" cy="380405"/>
          </a:xfrm>
          <a:prstGeom prst="rect">
            <a:avLst/>
          </a:prstGeom>
          <a:noFill/>
          <a:ln/>
        </p:spPr>
        <p:txBody>
          <a:bodyPr wrap="none" rtlCol="0" anchor="t"/>
          <a:lstStyle/>
          <a:p>
            <a:pPr marL="0" indent="0" algn="l">
              <a:lnSpc>
                <a:spcPts val="2996"/>
              </a:lnSpc>
              <a:buNone/>
            </a:pPr>
            <a:endParaRPr lang="en-US" sz="2397" dirty="0"/>
          </a:p>
        </p:txBody>
      </p:sp>
      <p:sp>
        <p:nvSpPr>
          <p:cNvPr id="7" name="Text 4"/>
          <p:cNvSpPr/>
          <p:nvPr/>
        </p:nvSpPr>
        <p:spPr>
          <a:xfrm>
            <a:off x="852249" y="5260658"/>
            <a:ext cx="4065151" cy="2337435"/>
          </a:xfrm>
          <a:prstGeom prst="rect">
            <a:avLst/>
          </a:prstGeom>
          <a:noFill/>
          <a:ln/>
        </p:spPr>
        <p:txBody>
          <a:bodyPr wrap="square" rtlCol="0" anchor="t"/>
          <a:lstStyle/>
          <a:p>
            <a:pPr marL="0" indent="0" algn="l">
              <a:lnSpc>
                <a:spcPts val="3068"/>
              </a:lnSpc>
              <a:buNone/>
            </a:pPr>
            <a:endParaRPr lang="en-US" sz="1917" dirty="0"/>
          </a:p>
        </p:txBody>
      </p:sp>
      <p:sp>
        <p:nvSpPr>
          <p:cNvPr id="9" name="Text 5"/>
          <p:cNvSpPr/>
          <p:nvPr/>
        </p:nvSpPr>
        <p:spPr>
          <a:xfrm>
            <a:off x="5282565" y="4734163"/>
            <a:ext cx="3043714" cy="380405"/>
          </a:xfrm>
          <a:prstGeom prst="rect">
            <a:avLst/>
          </a:prstGeom>
          <a:noFill/>
          <a:ln/>
        </p:spPr>
        <p:txBody>
          <a:bodyPr wrap="none" rtlCol="0" anchor="t"/>
          <a:lstStyle/>
          <a:p>
            <a:pPr marL="0" indent="0" algn="l">
              <a:lnSpc>
                <a:spcPts val="2996"/>
              </a:lnSpc>
              <a:buNone/>
            </a:pPr>
            <a:endParaRPr lang="en-US" sz="2397" dirty="0"/>
          </a:p>
        </p:txBody>
      </p:sp>
      <p:sp>
        <p:nvSpPr>
          <p:cNvPr id="10" name="Text 6"/>
          <p:cNvSpPr/>
          <p:nvPr/>
        </p:nvSpPr>
        <p:spPr>
          <a:xfrm>
            <a:off x="5282565" y="5260658"/>
            <a:ext cx="4065151" cy="2337435"/>
          </a:xfrm>
          <a:prstGeom prst="rect">
            <a:avLst/>
          </a:prstGeom>
          <a:noFill/>
          <a:ln/>
        </p:spPr>
        <p:txBody>
          <a:bodyPr wrap="square" rtlCol="0" anchor="t"/>
          <a:lstStyle/>
          <a:p>
            <a:pPr marL="0" indent="0" algn="l">
              <a:lnSpc>
                <a:spcPts val="3068"/>
              </a:lnSpc>
              <a:buNone/>
            </a:pPr>
            <a:endParaRPr lang="en-US" sz="1917" dirty="0"/>
          </a:p>
        </p:txBody>
      </p:sp>
      <p:sp>
        <p:nvSpPr>
          <p:cNvPr id="12" name="Text 7"/>
          <p:cNvSpPr/>
          <p:nvPr/>
        </p:nvSpPr>
        <p:spPr>
          <a:xfrm>
            <a:off x="9712881" y="4734282"/>
            <a:ext cx="4065270" cy="760809"/>
          </a:xfrm>
          <a:prstGeom prst="rect">
            <a:avLst/>
          </a:prstGeom>
          <a:noFill/>
          <a:ln/>
        </p:spPr>
        <p:txBody>
          <a:bodyPr wrap="square" rtlCol="0" anchor="t"/>
          <a:lstStyle/>
          <a:p>
            <a:pPr marL="0" indent="0" algn="l">
              <a:lnSpc>
                <a:spcPts val="2996"/>
              </a:lnSpc>
              <a:buNone/>
            </a:pPr>
            <a:endParaRPr lang="en-US" sz="2397" dirty="0"/>
          </a:p>
        </p:txBody>
      </p:sp>
      <p:sp>
        <p:nvSpPr>
          <p:cNvPr id="13" name="Text 8"/>
          <p:cNvSpPr/>
          <p:nvPr/>
        </p:nvSpPr>
        <p:spPr>
          <a:xfrm>
            <a:off x="9712881" y="5641181"/>
            <a:ext cx="4065270" cy="1947862"/>
          </a:xfrm>
          <a:prstGeom prst="rect">
            <a:avLst/>
          </a:prstGeom>
          <a:noFill/>
          <a:ln/>
        </p:spPr>
        <p:txBody>
          <a:bodyPr wrap="square" rtlCol="0" anchor="t"/>
          <a:lstStyle/>
          <a:p>
            <a:pPr marL="0" indent="0" algn="l">
              <a:lnSpc>
                <a:spcPts val="3068"/>
              </a:lnSpc>
              <a:buNone/>
            </a:pPr>
            <a:endParaRPr lang="en-US" sz="1917" dirty="0"/>
          </a:p>
        </p:txBody>
      </p:sp>
      <p:sp>
        <p:nvSpPr>
          <p:cNvPr id="3" name="TextBox 2">
            <a:extLst>
              <a:ext uri="{FF2B5EF4-FFF2-40B4-BE49-F238E27FC236}">
                <a16:creationId xmlns:a16="http://schemas.microsoft.com/office/drawing/2014/main" id="{77F46F74-A63D-3BF7-C861-A51A87FA48BC}"/>
              </a:ext>
            </a:extLst>
          </p:cNvPr>
          <p:cNvSpPr txBox="1"/>
          <p:nvPr/>
        </p:nvSpPr>
        <p:spPr>
          <a:xfrm>
            <a:off x="1025911" y="903248"/>
            <a:ext cx="12752240" cy="6586418"/>
          </a:xfrm>
          <a:prstGeom prst="rect">
            <a:avLst/>
          </a:prstGeom>
          <a:noFill/>
        </p:spPr>
        <p:txBody>
          <a:bodyPr wrap="square" rtlCol="0">
            <a:spAutoFit/>
          </a:bodyPr>
          <a:lstStyle/>
          <a:p>
            <a:r>
              <a:rPr lang="en-IN" sz="3600" dirty="0"/>
              <a:t>Platform:</a:t>
            </a:r>
          </a:p>
          <a:p>
            <a:pPr marL="457200" indent="-457200">
              <a:buAutoNum type="arabicPeriod"/>
            </a:pPr>
            <a:r>
              <a:rPr lang="en-IN" sz="2400" dirty="0" err="1"/>
              <a:t>Jupyter</a:t>
            </a:r>
            <a:r>
              <a:rPr lang="en-IN" sz="2400" dirty="0"/>
              <a:t> Notebook</a:t>
            </a:r>
          </a:p>
          <a:p>
            <a:pPr marL="457200" indent="-457200">
              <a:buAutoNum type="arabicPeriod"/>
            </a:pPr>
            <a:r>
              <a:rPr lang="en-IN" sz="2400" dirty="0"/>
              <a:t>Google </a:t>
            </a:r>
            <a:r>
              <a:rPr lang="en-IN" sz="2400" dirty="0" err="1"/>
              <a:t>Colab</a:t>
            </a:r>
            <a:endParaRPr lang="en-IN" sz="2400" dirty="0"/>
          </a:p>
          <a:p>
            <a:pPr marL="457200" indent="-457200">
              <a:buAutoNum type="arabicPeriod"/>
            </a:pPr>
            <a:r>
              <a:rPr lang="en-IN" sz="2400" dirty="0" err="1"/>
              <a:t>Pycharm</a:t>
            </a:r>
            <a:endParaRPr lang="en-IN" sz="2400" dirty="0"/>
          </a:p>
          <a:p>
            <a:pPr marL="457200" indent="-457200">
              <a:buAutoNum type="arabicPeriod"/>
            </a:pPr>
            <a:endParaRPr lang="en-IN" sz="2000" dirty="0"/>
          </a:p>
          <a:p>
            <a:endParaRPr lang="en-IN" dirty="0"/>
          </a:p>
          <a:p>
            <a:r>
              <a:rPr lang="en-IN" sz="3600" dirty="0"/>
              <a:t>Configuration:</a:t>
            </a:r>
          </a:p>
          <a:p>
            <a:r>
              <a:rPr lang="en-IN" sz="3000" dirty="0"/>
              <a:t>Processor: </a:t>
            </a:r>
            <a:r>
              <a:rPr lang="en-IN" sz="2400" dirty="0"/>
              <a:t>13</a:t>
            </a:r>
            <a:r>
              <a:rPr lang="en-IN" sz="2400" baseline="30000" dirty="0"/>
              <a:t>th</a:t>
            </a:r>
            <a:r>
              <a:rPr lang="en-IN" sz="2400" dirty="0"/>
              <a:t> Gen Intel Core-i5 2.60 GHz</a:t>
            </a:r>
          </a:p>
          <a:p>
            <a:r>
              <a:rPr lang="en-IN" sz="3000" dirty="0"/>
              <a:t>GPU: </a:t>
            </a:r>
            <a:r>
              <a:rPr lang="en-IN" sz="2400" dirty="0" err="1"/>
              <a:t>Cuda</a:t>
            </a:r>
            <a:r>
              <a:rPr lang="en-IN" sz="2400" dirty="0"/>
              <a:t> 1.0.12</a:t>
            </a:r>
          </a:p>
          <a:p>
            <a:endParaRPr lang="en-IN" sz="2400" dirty="0"/>
          </a:p>
          <a:p>
            <a:r>
              <a:rPr lang="en-IN" sz="3600" dirty="0"/>
              <a:t>Datasets Used:</a:t>
            </a:r>
          </a:p>
          <a:p>
            <a:pPr marL="457200" indent="-457200">
              <a:buAutoNum type="arabicPeriod"/>
            </a:pPr>
            <a:r>
              <a:rPr lang="en-IN" sz="2400" dirty="0"/>
              <a:t>Kitti  Dataset</a:t>
            </a:r>
          </a:p>
          <a:p>
            <a:pPr marL="457200" indent="-457200">
              <a:buAutoNum type="arabicPeriod"/>
            </a:pPr>
            <a:r>
              <a:rPr lang="en-IN" sz="2400" dirty="0" err="1"/>
              <a:t>Visdrone</a:t>
            </a:r>
            <a:r>
              <a:rPr lang="en-IN" sz="2400" dirty="0"/>
              <a:t> Dataset</a:t>
            </a:r>
          </a:p>
          <a:p>
            <a:pPr marL="457200" indent="-457200">
              <a:buAutoNum type="arabicPeriod"/>
            </a:pPr>
            <a:r>
              <a:rPr lang="en-IN" sz="2400" dirty="0"/>
              <a:t>Highway Dataset</a:t>
            </a:r>
          </a:p>
          <a:p>
            <a:pPr marL="457200" indent="-457200">
              <a:buAutoNum type="arabicPeriod"/>
            </a:pPr>
            <a:r>
              <a:rPr lang="en-IN" sz="2400" dirty="0" err="1"/>
              <a:t>Inria</a:t>
            </a:r>
            <a:r>
              <a:rPr lang="en-IN" sz="2400" dirty="0"/>
              <a:t> Dataset</a:t>
            </a:r>
          </a:p>
          <a:p>
            <a:pPr marL="457200" indent="-457200">
              <a:buAutoNum type="arabicPeriod"/>
            </a:pPr>
            <a:r>
              <a:rPr lang="en-IN" sz="2400" dirty="0"/>
              <a:t>License Plate Dataset</a:t>
            </a:r>
          </a:p>
        </p:txBody>
      </p:sp>
    </p:spTree>
    <p:extLst>
      <p:ext uri="{BB962C8B-B14F-4D97-AF65-F5344CB8AC3E}">
        <p14:creationId xmlns:p14="http://schemas.microsoft.com/office/powerpoint/2010/main" val="634501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1143476" y="801053"/>
            <a:ext cx="8366641" cy="706160"/>
          </a:xfrm>
          <a:prstGeom prst="rect">
            <a:avLst/>
          </a:prstGeom>
          <a:noFill/>
          <a:ln/>
        </p:spPr>
        <p:txBody>
          <a:bodyPr wrap="none" rtlCol="0" anchor="t"/>
          <a:lstStyle/>
          <a:p>
            <a:pPr marL="0" indent="0">
              <a:lnSpc>
                <a:spcPts val="5560"/>
              </a:lnSpc>
              <a:buNone/>
            </a:pPr>
            <a:r>
              <a:rPr lang="en-US" sz="4448" dirty="0">
                <a:solidFill>
                  <a:srgbClr val="476FD6"/>
                </a:solidFill>
                <a:latin typeface="Roboto Slab" pitchFamily="34" charset="0"/>
                <a:ea typeface="Roboto Slab" pitchFamily="34" charset="-122"/>
                <a:cs typeface="Roboto Slab" pitchFamily="34" charset="-120"/>
              </a:rPr>
              <a:t>Vehicle Detection and Tracking</a:t>
            </a:r>
            <a:endParaRPr lang="en-US" sz="4448" dirty="0"/>
          </a:p>
        </p:txBody>
      </p:sp>
      <p:sp>
        <p:nvSpPr>
          <p:cNvPr id="5" name="Shape 3"/>
          <p:cNvSpPr/>
          <p:nvPr/>
        </p:nvSpPr>
        <p:spPr>
          <a:xfrm>
            <a:off x="1143476" y="1959054"/>
            <a:ext cx="2057162" cy="1301710"/>
          </a:xfrm>
          <a:prstGeom prst="roundRect">
            <a:avLst>
              <a:gd name="adj" fmla="val 10415"/>
            </a:avLst>
          </a:prstGeom>
          <a:solidFill>
            <a:srgbClr val="DEE7F7"/>
          </a:solidFill>
          <a:ln/>
        </p:spPr>
      </p:sp>
      <p:sp>
        <p:nvSpPr>
          <p:cNvPr id="6" name="Text 4"/>
          <p:cNvSpPr/>
          <p:nvPr/>
        </p:nvSpPr>
        <p:spPr>
          <a:xfrm>
            <a:off x="1369338" y="2383988"/>
            <a:ext cx="116443" cy="451842"/>
          </a:xfrm>
          <a:prstGeom prst="rect">
            <a:avLst/>
          </a:prstGeom>
          <a:noFill/>
          <a:ln/>
        </p:spPr>
        <p:txBody>
          <a:bodyPr wrap="none" rtlCol="0" anchor="t"/>
          <a:lstStyle/>
          <a:p>
            <a:pPr marL="0" indent="0" algn="ctr">
              <a:lnSpc>
                <a:spcPts val="3559"/>
              </a:lnSpc>
              <a:buNone/>
            </a:pPr>
            <a:r>
              <a:rPr lang="en-US" sz="2224" dirty="0">
                <a:solidFill>
                  <a:srgbClr val="476FD6"/>
                </a:solidFill>
                <a:latin typeface="Roboto Slab" pitchFamily="34" charset="0"/>
                <a:ea typeface="Roboto Slab" pitchFamily="34" charset="-122"/>
                <a:cs typeface="Roboto Slab" pitchFamily="34" charset="-120"/>
              </a:rPr>
              <a:t>1</a:t>
            </a:r>
            <a:endParaRPr lang="en-US" sz="2224" dirty="0"/>
          </a:p>
        </p:txBody>
      </p:sp>
      <p:sp>
        <p:nvSpPr>
          <p:cNvPr id="7" name="Text 5"/>
          <p:cNvSpPr/>
          <p:nvPr/>
        </p:nvSpPr>
        <p:spPr>
          <a:xfrm>
            <a:off x="3426500" y="2184916"/>
            <a:ext cx="2824520" cy="353020"/>
          </a:xfrm>
          <a:prstGeom prst="rect">
            <a:avLst/>
          </a:prstGeom>
          <a:noFill/>
          <a:ln/>
        </p:spPr>
        <p:txBody>
          <a:bodyPr wrap="none" rtlCol="0" anchor="t"/>
          <a:lstStyle/>
          <a:p>
            <a:pPr marL="0" indent="0" algn="l">
              <a:lnSpc>
                <a:spcPts val="2780"/>
              </a:lnSpc>
              <a:buNone/>
            </a:pPr>
            <a:r>
              <a:rPr lang="en-US" sz="2224" dirty="0">
                <a:solidFill>
                  <a:srgbClr val="476FD6"/>
                </a:solidFill>
                <a:latin typeface="Roboto Slab" pitchFamily="34" charset="0"/>
                <a:ea typeface="Roboto Slab" pitchFamily="34" charset="-122"/>
                <a:cs typeface="Roboto Slab" pitchFamily="34" charset="-120"/>
              </a:rPr>
              <a:t>Object Detection</a:t>
            </a:r>
            <a:endParaRPr lang="en-US" sz="2224" dirty="0"/>
          </a:p>
        </p:txBody>
      </p:sp>
      <p:sp>
        <p:nvSpPr>
          <p:cNvPr id="8" name="Text 6"/>
          <p:cNvSpPr/>
          <p:nvPr/>
        </p:nvSpPr>
        <p:spPr>
          <a:xfrm>
            <a:off x="3426500" y="2673429"/>
            <a:ext cx="3312557" cy="361474"/>
          </a:xfrm>
          <a:prstGeom prst="rect">
            <a:avLst/>
          </a:prstGeom>
          <a:noFill/>
          <a:ln/>
        </p:spPr>
        <p:txBody>
          <a:bodyPr wrap="none" rtlCol="0" anchor="t"/>
          <a:lstStyle/>
          <a:p>
            <a:pPr marL="0" indent="0" algn="l">
              <a:lnSpc>
                <a:spcPts val="2847"/>
              </a:lnSpc>
              <a:buNone/>
            </a:pPr>
            <a:r>
              <a:rPr lang="en-US" sz="1779" dirty="0">
                <a:solidFill>
                  <a:srgbClr val="15213F"/>
                </a:solidFill>
                <a:latin typeface="Roboto" pitchFamily="34" charset="0"/>
                <a:ea typeface="Roboto" pitchFamily="34" charset="-122"/>
                <a:cs typeface="Roboto" pitchFamily="34" charset="-120"/>
              </a:rPr>
              <a:t>Utilize YOLOV8 to detect vehicles</a:t>
            </a:r>
            <a:endParaRPr lang="en-US" sz="1779" dirty="0"/>
          </a:p>
        </p:txBody>
      </p:sp>
      <p:sp>
        <p:nvSpPr>
          <p:cNvPr id="9" name="Shape 7"/>
          <p:cNvSpPr/>
          <p:nvPr/>
        </p:nvSpPr>
        <p:spPr>
          <a:xfrm>
            <a:off x="3313509" y="3234541"/>
            <a:ext cx="10060424" cy="22562"/>
          </a:xfrm>
          <a:prstGeom prst="rect">
            <a:avLst/>
          </a:prstGeom>
          <a:solidFill>
            <a:srgbClr val="BBC4DC"/>
          </a:solidFill>
          <a:ln/>
        </p:spPr>
      </p:sp>
      <p:sp>
        <p:nvSpPr>
          <p:cNvPr id="10" name="Shape 8"/>
          <p:cNvSpPr/>
          <p:nvPr/>
        </p:nvSpPr>
        <p:spPr>
          <a:xfrm>
            <a:off x="1143476" y="3373636"/>
            <a:ext cx="4114324" cy="1301710"/>
          </a:xfrm>
          <a:prstGeom prst="roundRect">
            <a:avLst>
              <a:gd name="adj" fmla="val 10415"/>
            </a:avLst>
          </a:prstGeom>
          <a:solidFill>
            <a:srgbClr val="DEE7F7"/>
          </a:solidFill>
          <a:ln/>
        </p:spPr>
      </p:sp>
      <p:sp>
        <p:nvSpPr>
          <p:cNvPr id="11" name="Text 9"/>
          <p:cNvSpPr/>
          <p:nvPr/>
        </p:nvSpPr>
        <p:spPr>
          <a:xfrm>
            <a:off x="1369338" y="3798570"/>
            <a:ext cx="155972" cy="451842"/>
          </a:xfrm>
          <a:prstGeom prst="rect">
            <a:avLst/>
          </a:prstGeom>
          <a:noFill/>
          <a:ln/>
        </p:spPr>
        <p:txBody>
          <a:bodyPr wrap="none" rtlCol="0" anchor="t"/>
          <a:lstStyle/>
          <a:p>
            <a:pPr marL="0" indent="0" algn="ctr">
              <a:lnSpc>
                <a:spcPts val="3559"/>
              </a:lnSpc>
              <a:buNone/>
            </a:pPr>
            <a:r>
              <a:rPr lang="en-US" sz="2224" dirty="0">
                <a:solidFill>
                  <a:srgbClr val="476FD6"/>
                </a:solidFill>
                <a:latin typeface="Roboto Slab" pitchFamily="34" charset="0"/>
                <a:ea typeface="Roboto Slab" pitchFamily="34" charset="-122"/>
                <a:cs typeface="Roboto Slab" pitchFamily="34" charset="-120"/>
              </a:rPr>
              <a:t>2</a:t>
            </a:r>
            <a:endParaRPr lang="en-US" sz="2224" dirty="0"/>
          </a:p>
        </p:txBody>
      </p:sp>
      <p:sp>
        <p:nvSpPr>
          <p:cNvPr id="12" name="Text 10"/>
          <p:cNvSpPr/>
          <p:nvPr/>
        </p:nvSpPr>
        <p:spPr>
          <a:xfrm>
            <a:off x="5483662" y="3599497"/>
            <a:ext cx="2824520" cy="353020"/>
          </a:xfrm>
          <a:prstGeom prst="rect">
            <a:avLst/>
          </a:prstGeom>
          <a:noFill/>
          <a:ln/>
        </p:spPr>
        <p:txBody>
          <a:bodyPr wrap="none" rtlCol="0" anchor="t"/>
          <a:lstStyle/>
          <a:p>
            <a:pPr marL="0" indent="0" algn="l">
              <a:lnSpc>
                <a:spcPts val="2780"/>
              </a:lnSpc>
              <a:buNone/>
            </a:pPr>
            <a:r>
              <a:rPr lang="en-US" sz="2224" dirty="0">
                <a:solidFill>
                  <a:srgbClr val="476FD6"/>
                </a:solidFill>
                <a:latin typeface="Roboto Slab" pitchFamily="34" charset="0"/>
                <a:ea typeface="Roboto Slab" pitchFamily="34" charset="-122"/>
                <a:cs typeface="Roboto Slab" pitchFamily="34" charset="-120"/>
              </a:rPr>
              <a:t>Localization</a:t>
            </a:r>
            <a:endParaRPr lang="en-US" sz="2224" dirty="0"/>
          </a:p>
        </p:txBody>
      </p:sp>
      <p:sp>
        <p:nvSpPr>
          <p:cNvPr id="13" name="Text 11"/>
          <p:cNvSpPr/>
          <p:nvPr/>
        </p:nvSpPr>
        <p:spPr>
          <a:xfrm>
            <a:off x="5483662" y="4088011"/>
            <a:ext cx="4616529" cy="361474"/>
          </a:xfrm>
          <a:prstGeom prst="rect">
            <a:avLst/>
          </a:prstGeom>
          <a:noFill/>
          <a:ln/>
        </p:spPr>
        <p:txBody>
          <a:bodyPr wrap="none" rtlCol="0" anchor="t"/>
          <a:lstStyle/>
          <a:p>
            <a:pPr marL="0" indent="0" algn="l">
              <a:lnSpc>
                <a:spcPts val="2847"/>
              </a:lnSpc>
              <a:buNone/>
            </a:pPr>
            <a:r>
              <a:rPr lang="en-US" sz="1779" dirty="0">
                <a:solidFill>
                  <a:srgbClr val="15213F"/>
                </a:solidFill>
                <a:latin typeface="Roboto" pitchFamily="34" charset="0"/>
                <a:ea typeface="Roboto" pitchFamily="34" charset="-122"/>
                <a:cs typeface="Roboto" pitchFamily="34" charset="-120"/>
              </a:rPr>
              <a:t>Determine the precise location of each vehicle</a:t>
            </a:r>
            <a:endParaRPr lang="en-US" sz="1779" dirty="0"/>
          </a:p>
        </p:txBody>
      </p:sp>
      <p:sp>
        <p:nvSpPr>
          <p:cNvPr id="14" name="Shape 12"/>
          <p:cNvSpPr/>
          <p:nvPr/>
        </p:nvSpPr>
        <p:spPr>
          <a:xfrm>
            <a:off x="5370671" y="4649123"/>
            <a:ext cx="8003262" cy="22562"/>
          </a:xfrm>
          <a:prstGeom prst="rect">
            <a:avLst/>
          </a:prstGeom>
          <a:solidFill>
            <a:srgbClr val="BBC4DC"/>
          </a:solidFill>
          <a:ln/>
        </p:spPr>
      </p:sp>
      <p:sp>
        <p:nvSpPr>
          <p:cNvPr id="15" name="Shape 13"/>
          <p:cNvSpPr/>
          <p:nvPr/>
        </p:nvSpPr>
        <p:spPr>
          <a:xfrm>
            <a:off x="1143476" y="4788218"/>
            <a:ext cx="6171605" cy="1301710"/>
          </a:xfrm>
          <a:prstGeom prst="roundRect">
            <a:avLst>
              <a:gd name="adj" fmla="val 10415"/>
            </a:avLst>
          </a:prstGeom>
          <a:solidFill>
            <a:srgbClr val="DEE7F7"/>
          </a:solidFill>
          <a:ln/>
        </p:spPr>
      </p:sp>
      <p:sp>
        <p:nvSpPr>
          <p:cNvPr id="16" name="Text 14"/>
          <p:cNvSpPr/>
          <p:nvPr/>
        </p:nvSpPr>
        <p:spPr>
          <a:xfrm>
            <a:off x="1369338" y="5213152"/>
            <a:ext cx="152519" cy="451842"/>
          </a:xfrm>
          <a:prstGeom prst="rect">
            <a:avLst/>
          </a:prstGeom>
          <a:noFill/>
          <a:ln/>
        </p:spPr>
        <p:txBody>
          <a:bodyPr wrap="none" rtlCol="0" anchor="t"/>
          <a:lstStyle/>
          <a:p>
            <a:pPr marL="0" indent="0" algn="ctr">
              <a:lnSpc>
                <a:spcPts val="3559"/>
              </a:lnSpc>
              <a:buNone/>
            </a:pPr>
            <a:r>
              <a:rPr lang="en-US" sz="2224" dirty="0">
                <a:solidFill>
                  <a:srgbClr val="476FD6"/>
                </a:solidFill>
                <a:latin typeface="Roboto Slab" pitchFamily="34" charset="0"/>
                <a:ea typeface="Roboto Slab" pitchFamily="34" charset="-122"/>
                <a:cs typeface="Roboto Slab" pitchFamily="34" charset="-120"/>
              </a:rPr>
              <a:t>3</a:t>
            </a:r>
            <a:endParaRPr lang="en-US" sz="2224" dirty="0"/>
          </a:p>
        </p:txBody>
      </p:sp>
      <p:sp>
        <p:nvSpPr>
          <p:cNvPr id="17" name="Text 15"/>
          <p:cNvSpPr/>
          <p:nvPr/>
        </p:nvSpPr>
        <p:spPr>
          <a:xfrm>
            <a:off x="7540942" y="5014079"/>
            <a:ext cx="2824520" cy="353020"/>
          </a:xfrm>
          <a:prstGeom prst="rect">
            <a:avLst/>
          </a:prstGeom>
          <a:noFill/>
          <a:ln/>
        </p:spPr>
        <p:txBody>
          <a:bodyPr wrap="none" rtlCol="0" anchor="t"/>
          <a:lstStyle/>
          <a:p>
            <a:pPr marL="0" indent="0" algn="l">
              <a:lnSpc>
                <a:spcPts val="2780"/>
              </a:lnSpc>
              <a:buNone/>
            </a:pPr>
            <a:r>
              <a:rPr lang="en-US" sz="2224" dirty="0">
                <a:solidFill>
                  <a:srgbClr val="476FD6"/>
                </a:solidFill>
                <a:latin typeface="Roboto Slab" pitchFamily="34" charset="0"/>
                <a:ea typeface="Roboto Slab" pitchFamily="34" charset="-122"/>
                <a:cs typeface="Roboto Slab" pitchFamily="34" charset="-120"/>
              </a:rPr>
              <a:t>Tracking</a:t>
            </a:r>
            <a:endParaRPr lang="en-US" sz="2224" dirty="0"/>
          </a:p>
        </p:txBody>
      </p:sp>
      <p:sp>
        <p:nvSpPr>
          <p:cNvPr id="18" name="Text 16"/>
          <p:cNvSpPr/>
          <p:nvPr/>
        </p:nvSpPr>
        <p:spPr>
          <a:xfrm>
            <a:off x="7540942" y="5502593"/>
            <a:ext cx="5217676" cy="361474"/>
          </a:xfrm>
          <a:prstGeom prst="rect">
            <a:avLst/>
          </a:prstGeom>
          <a:noFill/>
          <a:ln/>
        </p:spPr>
        <p:txBody>
          <a:bodyPr wrap="none" rtlCol="0" anchor="t"/>
          <a:lstStyle/>
          <a:p>
            <a:pPr marL="0" indent="0" algn="l">
              <a:lnSpc>
                <a:spcPts val="2847"/>
              </a:lnSpc>
              <a:buNone/>
            </a:pPr>
            <a:r>
              <a:rPr lang="en-US" sz="1779" dirty="0">
                <a:solidFill>
                  <a:srgbClr val="15213F"/>
                </a:solidFill>
                <a:latin typeface="Roboto" pitchFamily="34" charset="0"/>
                <a:ea typeface="Roboto" pitchFamily="34" charset="-122"/>
                <a:cs typeface="Roboto" pitchFamily="34" charset="-120"/>
              </a:rPr>
              <a:t>Follow the movement of detected vehicles over time</a:t>
            </a:r>
            <a:endParaRPr lang="en-US" sz="1779" dirty="0"/>
          </a:p>
        </p:txBody>
      </p:sp>
      <p:sp>
        <p:nvSpPr>
          <p:cNvPr id="19" name="Text 17"/>
          <p:cNvSpPr/>
          <p:nvPr/>
        </p:nvSpPr>
        <p:spPr>
          <a:xfrm>
            <a:off x="1143476" y="6344126"/>
            <a:ext cx="12343328" cy="1084421"/>
          </a:xfrm>
          <a:prstGeom prst="rect">
            <a:avLst/>
          </a:prstGeom>
          <a:noFill/>
          <a:ln/>
        </p:spPr>
        <p:txBody>
          <a:bodyPr wrap="square" rtlCol="0" anchor="t"/>
          <a:lstStyle/>
          <a:p>
            <a:pPr marL="0" indent="0">
              <a:lnSpc>
                <a:spcPts val="2847"/>
              </a:lnSpc>
              <a:buNone/>
            </a:pPr>
            <a:r>
              <a:rPr lang="en-US" sz="1779" dirty="0">
                <a:solidFill>
                  <a:srgbClr val="15213F"/>
                </a:solidFill>
                <a:latin typeface="Roboto" pitchFamily="34" charset="0"/>
                <a:ea typeface="Roboto" pitchFamily="34" charset="-122"/>
                <a:cs typeface="Roboto" pitchFamily="34" charset="-120"/>
              </a:rPr>
              <a:t>By leveraging the power of YOLOV8, our system can accurately detect and locate vehicles within the camera's view. We then employ advanced tracking algorithms to maintain the identity and trajectory of each detected vehicle, enabling us to monitor their movements in real-time. This comprehensive approach allows for robust vehicle monitoring and analysis.</a:t>
            </a:r>
            <a:endParaRPr lang="en-US" sz="177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1798082" y="556022"/>
            <a:ext cx="8271748" cy="631150"/>
          </a:xfrm>
          <a:prstGeom prst="rect">
            <a:avLst/>
          </a:prstGeom>
          <a:noFill/>
          <a:ln/>
        </p:spPr>
        <p:txBody>
          <a:bodyPr wrap="none" rtlCol="0" anchor="t"/>
          <a:lstStyle/>
          <a:p>
            <a:pPr marL="0" indent="0">
              <a:lnSpc>
                <a:spcPts val="4970"/>
              </a:lnSpc>
              <a:buNone/>
            </a:pPr>
            <a:r>
              <a:rPr lang="en-US" sz="3976" dirty="0">
                <a:solidFill>
                  <a:srgbClr val="476FD6"/>
                </a:solidFill>
                <a:latin typeface="Roboto Slab" pitchFamily="34" charset="0"/>
                <a:ea typeface="Roboto Slab" pitchFamily="34" charset="-122"/>
                <a:cs typeface="Roboto Slab" pitchFamily="34" charset="-120"/>
              </a:rPr>
              <a:t>Pedestrian Detection and Tracking</a:t>
            </a:r>
            <a:endParaRPr lang="en-US" sz="3976" dirty="0"/>
          </a:p>
        </p:txBody>
      </p:sp>
      <p:pic>
        <p:nvPicPr>
          <p:cNvPr id="5" name="Image 0" descr="preencoded.png"/>
          <p:cNvPicPr>
            <a:picLocks noChangeAspect="1"/>
          </p:cNvPicPr>
          <p:nvPr/>
        </p:nvPicPr>
        <p:blipFill>
          <a:blip r:embed="rId3"/>
          <a:stretch>
            <a:fillRect/>
          </a:stretch>
        </p:blipFill>
        <p:spPr>
          <a:xfrm>
            <a:off x="3646289" y="1591151"/>
            <a:ext cx="1820585" cy="1487091"/>
          </a:xfrm>
          <a:prstGeom prst="rect">
            <a:avLst/>
          </a:prstGeom>
        </p:spPr>
      </p:pic>
      <p:sp>
        <p:nvSpPr>
          <p:cNvPr id="6" name="Text 3"/>
          <p:cNvSpPr/>
          <p:nvPr/>
        </p:nvSpPr>
        <p:spPr>
          <a:xfrm>
            <a:off x="4504492" y="2325410"/>
            <a:ext cx="104061" cy="403979"/>
          </a:xfrm>
          <a:prstGeom prst="rect">
            <a:avLst/>
          </a:prstGeom>
          <a:noFill/>
          <a:ln/>
        </p:spPr>
        <p:txBody>
          <a:bodyPr wrap="none" rtlCol="0" anchor="t"/>
          <a:lstStyle/>
          <a:p>
            <a:pPr marL="0" indent="0" algn="ctr">
              <a:lnSpc>
                <a:spcPts val="3181"/>
              </a:lnSpc>
              <a:buNone/>
            </a:pPr>
            <a:r>
              <a:rPr lang="en-US" sz="1988" dirty="0">
                <a:solidFill>
                  <a:srgbClr val="476FD6"/>
                </a:solidFill>
                <a:latin typeface="Roboto Slab" pitchFamily="34" charset="0"/>
                <a:ea typeface="Roboto Slab" pitchFamily="34" charset="-122"/>
                <a:cs typeface="Roboto Slab" pitchFamily="34" charset="-120"/>
              </a:rPr>
              <a:t>1</a:t>
            </a:r>
            <a:endParaRPr lang="en-US" sz="1988" dirty="0"/>
          </a:p>
        </p:txBody>
      </p:sp>
      <p:sp>
        <p:nvSpPr>
          <p:cNvPr id="7" name="Text 4"/>
          <p:cNvSpPr/>
          <p:nvPr/>
        </p:nvSpPr>
        <p:spPr>
          <a:xfrm>
            <a:off x="5668804" y="1954649"/>
            <a:ext cx="2524958" cy="315635"/>
          </a:xfrm>
          <a:prstGeom prst="rect">
            <a:avLst/>
          </a:prstGeom>
          <a:noFill/>
          <a:ln/>
        </p:spPr>
        <p:txBody>
          <a:bodyPr wrap="none" rtlCol="0" anchor="t"/>
          <a:lstStyle/>
          <a:p>
            <a:pPr marL="0" indent="0" algn="l">
              <a:lnSpc>
                <a:spcPts val="2485"/>
              </a:lnSpc>
              <a:buNone/>
            </a:pPr>
            <a:r>
              <a:rPr lang="en-US" sz="1988" dirty="0">
                <a:solidFill>
                  <a:srgbClr val="476FD6"/>
                </a:solidFill>
                <a:latin typeface="Roboto Slab" pitchFamily="34" charset="0"/>
                <a:ea typeface="Roboto Slab" pitchFamily="34" charset="-122"/>
                <a:cs typeface="Roboto Slab" pitchFamily="34" charset="-120"/>
              </a:rPr>
              <a:t>Detect</a:t>
            </a:r>
            <a:endParaRPr lang="en-US" sz="1988" dirty="0"/>
          </a:p>
        </p:txBody>
      </p:sp>
      <p:sp>
        <p:nvSpPr>
          <p:cNvPr id="8" name="Text 5"/>
          <p:cNvSpPr/>
          <p:nvPr/>
        </p:nvSpPr>
        <p:spPr>
          <a:xfrm>
            <a:off x="5668804" y="2391370"/>
            <a:ext cx="4621887" cy="323255"/>
          </a:xfrm>
          <a:prstGeom prst="rect">
            <a:avLst/>
          </a:prstGeom>
          <a:noFill/>
          <a:ln/>
        </p:spPr>
        <p:txBody>
          <a:bodyPr wrap="none" rtlCol="0" anchor="t"/>
          <a:lstStyle/>
          <a:p>
            <a:pPr marL="0" indent="0" algn="l">
              <a:lnSpc>
                <a:spcPts val="2545"/>
              </a:lnSpc>
              <a:buNone/>
            </a:pPr>
            <a:r>
              <a:rPr lang="en-US" sz="1591" dirty="0">
                <a:solidFill>
                  <a:srgbClr val="15213F"/>
                </a:solidFill>
                <a:latin typeface="Roboto" pitchFamily="34" charset="0"/>
                <a:ea typeface="Roboto" pitchFamily="34" charset="-122"/>
                <a:cs typeface="Roboto" pitchFamily="34" charset="-120"/>
              </a:rPr>
              <a:t>Identify pedestrians in the video feed using YOLOV8</a:t>
            </a:r>
            <a:endParaRPr lang="en-US" sz="1591" dirty="0"/>
          </a:p>
        </p:txBody>
      </p:sp>
      <p:sp>
        <p:nvSpPr>
          <p:cNvPr id="9" name="Shape 6"/>
          <p:cNvSpPr/>
          <p:nvPr/>
        </p:nvSpPr>
        <p:spPr>
          <a:xfrm>
            <a:off x="5517356" y="3080831"/>
            <a:ext cx="7264360" cy="20181"/>
          </a:xfrm>
          <a:prstGeom prst="rect">
            <a:avLst/>
          </a:prstGeom>
          <a:solidFill>
            <a:srgbClr val="BBC4DC"/>
          </a:solidFill>
          <a:ln/>
        </p:spPr>
      </p:sp>
      <p:pic>
        <p:nvPicPr>
          <p:cNvPr id="10" name="Image 1" descr="preencoded.png"/>
          <p:cNvPicPr>
            <a:picLocks noChangeAspect="1"/>
          </p:cNvPicPr>
          <p:nvPr/>
        </p:nvPicPr>
        <p:blipFill>
          <a:blip r:embed="rId4"/>
          <a:stretch>
            <a:fillRect/>
          </a:stretch>
        </p:blipFill>
        <p:spPr>
          <a:xfrm>
            <a:off x="2735937" y="3128724"/>
            <a:ext cx="3641169" cy="1487091"/>
          </a:xfrm>
          <a:prstGeom prst="rect">
            <a:avLst/>
          </a:prstGeom>
        </p:spPr>
      </p:pic>
      <p:sp>
        <p:nvSpPr>
          <p:cNvPr id="11" name="Text 7"/>
          <p:cNvSpPr/>
          <p:nvPr/>
        </p:nvSpPr>
        <p:spPr>
          <a:xfrm>
            <a:off x="4486751" y="3670221"/>
            <a:ext cx="139422" cy="403979"/>
          </a:xfrm>
          <a:prstGeom prst="rect">
            <a:avLst/>
          </a:prstGeom>
          <a:noFill/>
          <a:ln/>
        </p:spPr>
        <p:txBody>
          <a:bodyPr wrap="none" rtlCol="0" anchor="t"/>
          <a:lstStyle/>
          <a:p>
            <a:pPr marL="0" indent="0" algn="ctr">
              <a:lnSpc>
                <a:spcPts val="3181"/>
              </a:lnSpc>
              <a:buNone/>
            </a:pPr>
            <a:r>
              <a:rPr lang="en-US" sz="1988" dirty="0">
                <a:solidFill>
                  <a:srgbClr val="476FD6"/>
                </a:solidFill>
                <a:latin typeface="Roboto Slab" pitchFamily="34" charset="0"/>
                <a:ea typeface="Roboto Slab" pitchFamily="34" charset="-122"/>
                <a:cs typeface="Roboto Slab" pitchFamily="34" charset="-120"/>
              </a:rPr>
              <a:t>2</a:t>
            </a:r>
            <a:endParaRPr lang="en-US" sz="1988" dirty="0"/>
          </a:p>
        </p:txBody>
      </p:sp>
      <p:sp>
        <p:nvSpPr>
          <p:cNvPr id="12" name="Text 8"/>
          <p:cNvSpPr/>
          <p:nvPr/>
        </p:nvSpPr>
        <p:spPr>
          <a:xfrm>
            <a:off x="6579037" y="3492222"/>
            <a:ext cx="2524958" cy="315635"/>
          </a:xfrm>
          <a:prstGeom prst="rect">
            <a:avLst/>
          </a:prstGeom>
          <a:noFill/>
          <a:ln/>
        </p:spPr>
        <p:txBody>
          <a:bodyPr wrap="none" rtlCol="0" anchor="t"/>
          <a:lstStyle/>
          <a:p>
            <a:pPr marL="0" indent="0" algn="l">
              <a:lnSpc>
                <a:spcPts val="2485"/>
              </a:lnSpc>
              <a:buNone/>
            </a:pPr>
            <a:r>
              <a:rPr lang="en-US" sz="1988" dirty="0">
                <a:solidFill>
                  <a:srgbClr val="476FD6"/>
                </a:solidFill>
                <a:latin typeface="Roboto Slab" pitchFamily="34" charset="0"/>
                <a:ea typeface="Roboto Slab" pitchFamily="34" charset="-122"/>
                <a:cs typeface="Roboto Slab" pitchFamily="34" charset="-120"/>
              </a:rPr>
              <a:t>Track</a:t>
            </a:r>
            <a:endParaRPr lang="en-US" sz="1988" dirty="0"/>
          </a:p>
        </p:txBody>
      </p:sp>
      <p:sp>
        <p:nvSpPr>
          <p:cNvPr id="13" name="Text 9"/>
          <p:cNvSpPr/>
          <p:nvPr/>
        </p:nvSpPr>
        <p:spPr>
          <a:xfrm>
            <a:off x="6579037" y="3928943"/>
            <a:ext cx="5222677" cy="323255"/>
          </a:xfrm>
          <a:prstGeom prst="rect">
            <a:avLst/>
          </a:prstGeom>
          <a:noFill/>
          <a:ln/>
        </p:spPr>
        <p:txBody>
          <a:bodyPr wrap="none" rtlCol="0" anchor="t"/>
          <a:lstStyle/>
          <a:p>
            <a:pPr marL="0" indent="0" algn="l">
              <a:lnSpc>
                <a:spcPts val="2545"/>
              </a:lnSpc>
              <a:buNone/>
            </a:pPr>
            <a:r>
              <a:rPr lang="en-US" sz="1591" dirty="0">
                <a:solidFill>
                  <a:srgbClr val="15213F"/>
                </a:solidFill>
                <a:latin typeface="Roboto" pitchFamily="34" charset="0"/>
                <a:ea typeface="Roboto" pitchFamily="34" charset="-122"/>
                <a:cs typeface="Roboto" pitchFamily="34" charset="-120"/>
              </a:rPr>
              <a:t>Follow the movement of each pedestrian across the scene</a:t>
            </a:r>
            <a:endParaRPr lang="en-US" sz="1591" dirty="0"/>
          </a:p>
        </p:txBody>
      </p:sp>
      <p:sp>
        <p:nvSpPr>
          <p:cNvPr id="14" name="Shape 10"/>
          <p:cNvSpPr/>
          <p:nvPr/>
        </p:nvSpPr>
        <p:spPr>
          <a:xfrm>
            <a:off x="6427589" y="4618405"/>
            <a:ext cx="6354128" cy="20181"/>
          </a:xfrm>
          <a:prstGeom prst="rect">
            <a:avLst/>
          </a:prstGeom>
          <a:solidFill>
            <a:srgbClr val="BBC4DC"/>
          </a:solidFill>
          <a:ln/>
        </p:spPr>
      </p:sp>
      <p:pic>
        <p:nvPicPr>
          <p:cNvPr id="15" name="Image 2" descr="preencoded.png"/>
          <p:cNvPicPr>
            <a:picLocks noChangeAspect="1"/>
          </p:cNvPicPr>
          <p:nvPr/>
        </p:nvPicPr>
        <p:blipFill>
          <a:blip r:embed="rId5"/>
          <a:stretch>
            <a:fillRect/>
          </a:stretch>
        </p:blipFill>
        <p:spPr>
          <a:xfrm>
            <a:off x="1825585" y="4666297"/>
            <a:ext cx="5461873" cy="1487091"/>
          </a:xfrm>
          <a:prstGeom prst="rect">
            <a:avLst/>
          </a:prstGeom>
        </p:spPr>
      </p:pic>
      <p:sp>
        <p:nvSpPr>
          <p:cNvPr id="16" name="Text 11"/>
          <p:cNvSpPr/>
          <p:nvPr/>
        </p:nvSpPr>
        <p:spPr>
          <a:xfrm>
            <a:off x="4488299" y="5207794"/>
            <a:ext cx="136327" cy="403979"/>
          </a:xfrm>
          <a:prstGeom prst="rect">
            <a:avLst/>
          </a:prstGeom>
          <a:noFill/>
          <a:ln/>
        </p:spPr>
        <p:txBody>
          <a:bodyPr wrap="none" rtlCol="0" anchor="t"/>
          <a:lstStyle/>
          <a:p>
            <a:pPr marL="0" indent="0" algn="ctr">
              <a:lnSpc>
                <a:spcPts val="3181"/>
              </a:lnSpc>
              <a:buNone/>
            </a:pPr>
            <a:r>
              <a:rPr lang="en-US" sz="1988" dirty="0">
                <a:solidFill>
                  <a:srgbClr val="476FD6"/>
                </a:solidFill>
                <a:latin typeface="Roboto Slab" pitchFamily="34" charset="0"/>
                <a:ea typeface="Roboto Slab" pitchFamily="34" charset="-122"/>
                <a:cs typeface="Roboto Slab" pitchFamily="34" charset="-120"/>
              </a:rPr>
              <a:t>3</a:t>
            </a:r>
            <a:endParaRPr lang="en-US" sz="1988" dirty="0"/>
          </a:p>
        </p:txBody>
      </p:sp>
      <p:sp>
        <p:nvSpPr>
          <p:cNvPr id="17" name="Text 12"/>
          <p:cNvSpPr/>
          <p:nvPr/>
        </p:nvSpPr>
        <p:spPr>
          <a:xfrm>
            <a:off x="7489388" y="4868228"/>
            <a:ext cx="2524958" cy="315635"/>
          </a:xfrm>
          <a:prstGeom prst="rect">
            <a:avLst/>
          </a:prstGeom>
          <a:noFill/>
          <a:ln/>
        </p:spPr>
        <p:txBody>
          <a:bodyPr wrap="none" rtlCol="0" anchor="t"/>
          <a:lstStyle/>
          <a:p>
            <a:pPr marL="0" indent="0" algn="l">
              <a:lnSpc>
                <a:spcPts val="2485"/>
              </a:lnSpc>
              <a:buNone/>
            </a:pPr>
            <a:r>
              <a:rPr lang="en-US" sz="1988" dirty="0">
                <a:solidFill>
                  <a:srgbClr val="476FD6"/>
                </a:solidFill>
                <a:latin typeface="Roboto Slab" pitchFamily="34" charset="0"/>
                <a:ea typeface="Roboto Slab" pitchFamily="34" charset="-122"/>
                <a:cs typeface="Roboto Slab" pitchFamily="34" charset="-120"/>
              </a:rPr>
              <a:t>Analyze</a:t>
            </a:r>
            <a:endParaRPr lang="en-US" sz="1988" dirty="0"/>
          </a:p>
        </p:txBody>
      </p:sp>
      <p:sp>
        <p:nvSpPr>
          <p:cNvPr id="18" name="Text 13"/>
          <p:cNvSpPr/>
          <p:nvPr/>
        </p:nvSpPr>
        <p:spPr>
          <a:xfrm>
            <a:off x="7489388" y="5304949"/>
            <a:ext cx="5140881" cy="646509"/>
          </a:xfrm>
          <a:prstGeom prst="rect">
            <a:avLst/>
          </a:prstGeom>
          <a:noFill/>
          <a:ln/>
        </p:spPr>
        <p:txBody>
          <a:bodyPr wrap="square" rtlCol="0" anchor="t"/>
          <a:lstStyle/>
          <a:p>
            <a:pPr marL="0" indent="0" algn="l">
              <a:lnSpc>
                <a:spcPts val="2545"/>
              </a:lnSpc>
              <a:buNone/>
            </a:pPr>
            <a:r>
              <a:rPr lang="en-US" sz="1591" dirty="0">
                <a:solidFill>
                  <a:srgbClr val="15213F"/>
                </a:solidFill>
                <a:latin typeface="Roboto" pitchFamily="34" charset="0"/>
                <a:ea typeface="Roboto" pitchFamily="34" charset="-122"/>
                <a:cs typeface="Roboto" pitchFamily="34" charset="-120"/>
              </a:rPr>
              <a:t>Extract detailed information about each pedestrian's trajectory and behavior</a:t>
            </a:r>
            <a:endParaRPr lang="en-US" sz="1591" dirty="0"/>
          </a:p>
        </p:txBody>
      </p:sp>
      <p:sp>
        <p:nvSpPr>
          <p:cNvPr id="19" name="Text 14"/>
          <p:cNvSpPr/>
          <p:nvPr/>
        </p:nvSpPr>
        <p:spPr>
          <a:xfrm>
            <a:off x="1798082" y="6380559"/>
            <a:ext cx="11034117" cy="1293019"/>
          </a:xfrm>
          <a:prstGeom prst="rect">
            <a:avLst/>
          </a:prstGeom>
          <a:noFill/>
          <a:ln/>
        </p:spPr>
        <p:txBody>
          <a:bodyPr wrap="square" rtlCol="0" anchor="t"/>
          <a:lstStyle/>
          <a:p>
            <a:pPr marL="0" indent="0">
              <a:lnSpc>
                <a:spcPts val="2545"/>
              </a:lnSpc>
              <a:buNone/>
            </a:pPr>
            <a:r>
              <a:rPr lang="en-US" sz="1591" dirty="0">
                <a:solidFill>
                  <a:srgbClr val="15213F"/>
                </a:solidFill>
                <a:latin typeface="Roboto" pitchFamily="34" charset="0"/>
                <a:ea typeface="Roboto" pitchFamily="34" charset="-122"/>
                <a:cs typeface="Roboto" pitchFamily="34" charset="-120"/>
              </a:rPr>
              <a:t>The pedestrian detection and tracking module in our system utilizes the power of YOLOV8 to identify people in the video stream and follow their movements across the scene. By detecting and tracking pedestrians, we can gather valuable insights about foot traffic patterns, pedestrian behavior, and potential safety risks. This information can then be used to optimize urban planning, improve traffic flow, and enhance overall public safety.</a:t>
            </a:r>
            <a:endParaRPr lang="en-US" sz="159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1077</Words>
  <Application>Microsoft Office PowerPoint</Application>
  <PresentationFormat>Custom</PresentationFormat>
  <Paragraphs>118</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Amasis MT Pro</vt: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BUTRA VINUTH</cp:lastModifiedBy>
  <cp:revision>2</cp:revision>
  <dcterms:created xsi:type="dcterms:W3CDTF">2024-06-24T06:31:24Z</dcterms:created>
  <dcterms:modified xsi:type="dcterms:W3CDTF">2024-06-24T08:43:42Z</dcterms:modified>
</cp:coreProperties>
</file>